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29"/>
  </p:notesMasterIdLst>
  <p:handoutMasterIdLst>
    <p:handoutMasterId r:id="rId30"/>
  </p:handoutMasterIdLst>
  <p:sldIdLst>
    <p:sldId id="256" r:id="rId3"/>
    <p:sldId id="259" r:id="rId4"/>
    <p:sldId id="261" r:id="rId5"/>
    <p:sldId id="262" r:id="rId6"/>
    <p:sldId id="263" r:id="rId7"/>
    <p:sldId id="270" r:id="rId8"/>
    <p:sldId id="264" r:id="rId9"/>
    <p:sldId id="265" r:id="rId10"/>
    <p:sldId id="271" r:id="rId11"/>
    <p:sldId id="266" r:id="rId12"/>
    <p:sldId id="267" r:id="rId13"/>
    <p:sldId id="268" r:id="rId14"/>
    <p:sldId id="269" r:id="rId15"/>
    <p:sldId id="272" r:id="rId16"/>
    <p:sldId id="274" r:id="rId17"/>
    <p:sldId id="273" r:id="rId18"/>
    <p:sldId id="278" r:id="rId19"/>
    <p:sldId id="275" r:id="rId20"/>
    <p:sldId id="276" r:id="rId21"/>
    <p:sldId id="277" r:id="rId22"/>
    <p:sldId id="279" r:id="rId23"/>
    <p:sldId id="280" r:id="rId24"/>
    <p:sldId id="281" r:id="rId25"/>
    <p:sldId id="282" r:id="rId26"/>
    <p:sldId id="283" r:id="rId27"/>
    <p:sldId id="284" r:id="rId28"/>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559AD"/>
    <a:srgbClr val="FFD900"/>
    <a:srgbClr val="0533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סגנון ערכת נושא 1 - הדגשה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412" autoAdjust="0"/>
    <p:restoredTop sz="94662" autoAdjust="0"/>
  </p:normalViewPr>
  <p:slideViewPr>
    <p:cSldViewPr>
      <p:cViewPr>
        <p:scale>
          <a:sx n="81" d="100"/>
          <a:sy n="81" d="100"/>
        </p:scale>
        <p:origin x="1502" y="4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3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A6A51FDF-0F31-4C22-8BA5-F69403D4FBA1}" type="datetimeFigureOut">
              <a:rPr lang="he-IL" smtClean="0"/>
              <a:t>י"ח/תמוז/תשפ"א</a:t>
            </a:fld>
            <a:endParaRPr lang="he-IL"/>
          </a:p>
        </p:txBody>
      </p:sp>
      <p:sp>
        <p:nvSpPr>
          <p:cNvPr id="4" name="מציין מיקום של כותרת תחתונה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DCABE087-04C6-45FD-AE5B-8BFC975FC742}" type="slidenum">
              <a:rPr lang="he-IL" smtClean="0"/>
              <a:t>‹#›</a:t>
            </a:fld>
            <a:endParaRPr lang="he-IL"/>
          </a:p>
        </p:txBody>
      </p:sp>
    </p:spTree>
    <p:extLst>
      <p:ext uri="{BB962C8B-B14F-4D97-AF65-F5344CB8AC3E}">
        <p14:creationId xmlns:p14="http://schemas.microsoft.com/office/powerpoint/2010/main" val="32853221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50444B0A-C898-43FE-B970-1D5B2CA5FB17}" type="datetimeFigureOut">
              <a:rPr lang="he-IL" smtClean="0"/>
              <a:t>י"ח/תמוז/תשפ"א</a:t>
            </a:fld>
            <a:endParaRPr lang="he-IL"/>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63BE7F8F-BC1D-4FE6-9E1B-83C1F9FBC358}" type="slidenum">
              <a:rPr lang="he-IL" smtClean="0"/>
              <a:t>‹#›</a:t>
            </a:fld>
            <a:endParaRPr lang="he-IL"/>
          </a:p>
        </p:txBody>
      </p:sp>
    </p:spTree>
    <p:extLst>
      <p:ext uri="{BB962C8B-B14F-4D97-AF65-F5344CB8AC3E}">
        <p14:creationId xmlns:p14="http://schemas.microsoft.com/office/powerpoint/2010/main" val="2559593501"/>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63BE7F8F-BC1D-4FE6-9E1B-83C1F9FBC358}" type="slidenum">
              <a:rPr lang="he-IL" smtClean="0"/>
              <a:t>1</a:t>
            </a:fld>
            <a:endParaRPr lang="he-IL"/>
          </a:p>
        </p:txBody>
      </p:sp>
    </p:spTree>
    <p:extLst>
      <p:ext uri="{BB962C8B-B14F-4D97-AF65-F5344CB8AC3E}">
        <p14:creationId xmlns:p14="http://schemas.microsoft.com/office/powerpoint/2010/main" val="264701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3BE7F8F-BC1D-4FE6-9E1B-83C1F9FBC358}" type="slidenum">
              <a:rPr lang="he-IL" smtClean="0"/>
              <a:t>6</a:t>
            </a:fld>
            <a:endParaRPr lang="he-IL"/>
          </a:p>
        </p:txBody>
      </p:sp>
    </p:spTree>
    <p:extLst>
      <p:ext uri="{BB962C8B-B14F-4D97-AF65-F5344CB8AC3E}">
        <p14:creationId xmlns:p14="http://schemas.microsoft.com/office/powerpoint/2010/main" val="290535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63BE7F8F-BC1D-4FE6-9E1B-83C1F9FBC358}" type="slidenum">
              <a:rPr lang="he-IL" smtClean="0"/>
              <a:t>22</a:t>
            </a:fld>
            <a:endParaRPr lang="he-IL"/>
          </a:p>
        </p:txBody>
      </p:sp>
    </p:spTree>
    <p:extLst>
      <p:ext uri="{BB962C8B-B14F-4D97-AF65-F5344CB8AC3E}">
        <p14:creationId xmlns:p14="http://schemas.microsoft.com/office/powerpoint/2010/main" val="2614323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85800" y="2130425"/>
            <a:ext cx="7772400" cy="1470025"/>
          </a:xfrm>
        </p:spPr>
        <p:txBody>
          <a:bodyPr/>
          <a:lstStyle/>
          <a:p>
            <a:r>
              <a:rPr lang="he-IL"/>
              <a:t>לחץ כדי לערוך סגנון כותרת של תבנית בסיס</a:t>
            </a:r>
          </a:p>
        </p:txBody>
      </p:sp>
      <p:sp>
        <p:nvSpPr>
          <p:cNvPr id="3" name="כותרת משנה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FB8720D6-C43B-4E6F-929D-4158C58BFE96}" type="slidenum">
              <a:rPr lang="he-IL" smtClean="0"/>
              <a:t>‹#›</a:t>
            </a:fld>
            <a:endParaRPr lang="he-IL"/>
          </a:p>
        </p:txBody>
      </p:sp>
    </p:spTree>
    <p:extLst>
      <p:ext uri="{BB962C8B-B14F-4D97-AF65-F5344CB8AC3E}">
        <p14:creationId xmlns:p14="http://schemas.microsoft.com/office/powerpoint/2010/main" val="192331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FB8720D6-C43B-4E6F-929D-4158C58BFE96}" type="slidenum">
              <a:rPr lang="he-IL" smtClean="0"/>
              <a:t>‹#›</a:t>
            </a:fld>
            <a:endParaRPr lang="he-IL"/>
          </a:p>
        </p:txBody>
      </p:sp>
    </p:spTree>
    <p:extLst>
      <p:ext uri="{BB962C8B-B14F-4D97-AF65-F5344CB8AC3E}">
        <p14:creationId xmlns:p14="http://schemas.microsoft.com/office/powerpoint/2010/main" val="2007371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8"/>
            <a:ext cx="2057400" cy="5851525"/>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FB8720D6-C43B-4E6F-929D-4158C58BFE96}" type="slidenum">
              <a:rPr lang="he-IL" smtClean="0"/>
              <a:t>‹#›</a:t>
            </a:fld>
            <a:endParaRPr lang="he-IL"/>
          </a:p>
        </p:txBody>
      </p:sp>
    </p:spTree>
    <p:extLst>
      <p:ext uri="{BB962C8B-B14F-4D97-AF65-F5344CB8AC3E}">
        <p14:creationId xmlns:p14="http://schemas.microsoft.com/office/powerpoint/2010/main" val="223158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rmax - דף 3">
    <p:bg>
      <p:bgPr>
        <a:gradFill flip="none" rotWithShape="1">
          <a:gsLst>
            <a:gs pos="0">
              <a:schemeClr val="accent1">
                <a:tint val="66000"/>
                <a:satMod val="160000"/>
              </a:schemeClr>
            </a:gs>
            <a:gs pos="0">
              <a:srgbClr val="0559AD"/>
            </a:gs>
            <a:gs pos="57000">
              <a:schemeClr val="accent1">
                <a:tint val="23500"/>
                <a:satMod val="160000"/>
              </a:schemeClr>
            </a:gs>
          </a:gsLst>
          <a:lin ang="2700000" scaled="1"/>
          <a:tileRect/>
        </a:gradFill>
        <a:effectLst/>
      </p:bgPr>
    </p:bg>
    <p:spTree>
      <p:nvGrpSpPr>
        <p:cNvPr id="1" name=""/>
        <p:cNvGrpSpPr/>
        <p:nvPr/>
      </p:nvGrpSpPr>
      <p:grpSpPr>
        <a:xfrm>
          <a:off x="0" y="0"/>
          <a:ext cx="0" cy="0"/>
          <a:chOff x="0" y="0"/>
          <a:chExt cx="0" cy="0"/>
        </a:xfrm>
      </p:grpSpPr>
      <p:sp>
        <p:nvSpPr>
          <p:cNvPr id="3" name="מלבן 2"/>
          <p:cNvSpPr/>
          <p:nvPr userDrawn="1"/>
        </p:nvSpPr>
        <p:spPr>
          <a:xfrm>
            <a:off x="251520" y="188640"/>
            <a:ext cx="8640960" cy="6192688"/>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p:cNvSpPr/>
          <p:nvPr userDrawn="1"/>
        </p:nvSpPr>
        <p:spPr>
          <a:xfrm>
            <a:off x="611560" y="6265690"/>
            <a:ext cx="1296144" cy="288032"/>
          </a:xfrm>
          <a:prstGeom prst="rect">
            <a:avLst/>
          </a:prstGeom>
          <a:gradFill>
            <a:gsLst>
              <a:gs pos="0">
                <a:schemeClr val="accent1">
                  <a:tint val="66000"/>
                  <a:satMod val="160000"/>
                </a:schemeClr>
              </a:gs>
              <a:gs pos="0">
                <a:srgbClr val="0559AD"/>
              </a:gs>
              <a:gs pos="0">
                <a:schemeClr val="accent1">
                  <a:tint val="23500"/>
                  <a:satMod val="16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4" name="קבוצה 3"/>
          <p:cNvGrpSpPr/>
          <p:nvPr userDrawn="1"/>
        </p:nvGrpSpPr>
        <p:grpSpPr>
          <a:xfrm>
            <a:off x="-252536" y="6034116"/>
            <a:ext cx="3070477" cy="779260"/>
            <a:chOff x="2843808" y="3101533"/>
            <a:chExt cx="3070477" cy="779260"/>
          </a:xfrm>
        </p:grpSpPr>
        <p:pic>
          <p:nvPicPr>
            <p:cNvPr id="5" name="Picture 5"/>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9489"/>
            <a:stretch/>
          </p:blipFill>
          <p:spPr bwMode="auto">
            <a:xfrm>
              <a:off x="3706504" y="3101533"/>
              <a:ext cx="1345083" cy="51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flipH="1">
              <a:off x="2843808" y="3573016"/>
              <a:ext cx="3070477" cy="307777"/>
            </a:xfrm>
            <a:prstGeom prst="rect">
              <a:avLst/>
            </a:prstGeom>
            <a:noFill/>
          </p:spPr>
          <p:txBody>
            <a:bodyPr wrap="square" rtlCol="1">
              <a:spAutoFit/>
            </a:bodyPr>
            <a:lstStyle/>
            <a:p>
              <a:pPr algn="ctr"/>
              <a:r>
                <a:rPr lang="en-US" sz="1400" dirty="0"/>
                <a:t>Sapir Naugauker &amp; Ruth Israel</a:t>
              </a:r>
            </a:p>
          </p:txBody>
        </p:sp>
      </p:grpSp>
      <p:sp>
        <p:nvSpPr>
          <p:cNvPr id="9" name="מציין מיקום טקסט 9"/>
          <p:cNvSpPr>
            <a:spLocks noGrp="1"/>
          </p:cNvSpPr>
          <p:nvPr>
            <p:ph type="body" sz="quarter" idx="11" hasCustomPrompt="1"/>
          </p:nvPr>
        </p:nvSpPr>
        <p:spPr>
          <a:xfrm>
            <a:off x="467544" y="548680"/>
            <a:ext cx="8208912" cy="720080"/>
          </a:xfrm>
          <a:prstGeom prst="rect">
            <a:avLst/>
          </a:prstGeom>
        </p:spPr>
        <p:txBody>
          <a:bodyPr/>
          <a:lstStyle>
            <a:lvl1pPr marL="0" indent="0" algn="l">
              <a:buNone/>
              <a:defRPr b="1">
                <a:solidFill>
                  <a:srgbClr val="FFC000"/>
                </a:solidFill>
              </a:defRPr>
            </a:lvl1pPr>
          </a:lstStyle>
          <a:p>
            <a:pPr lvl="0"/>
            <a:r>
              <a:rPr lang="he-IL" dirty="0"/>
              <a:t>רשום כאן</a:t>
            </a:r>
          </a:p>
        </p:txBody>
      </p:sp>
    </p:spTree>
    <p:extLst>
      <p:ext uri="{BB962C8B-B14F-4D97-AF65-F5344CB8AC3E}">
        <p14:creationId xmlns:p14="http://schemas.microsoft.com/office/powerpoint/2010/main" val="1791230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rmax - דף 2">
    <p:bg>
      <p:bgPr>
        <a:gradFill flip="none" rotWithShape="1">
          <a:gsLst>
            <a:gs pos="0">
              <a:srgbClr val="FFC000"/>
            </a:gs>
            <a:gs pos="88000">
              <a:schemeClr val="bg1"/>
            </a:gs>
          </a:gsLst>
          <a:path path="rect">
            <a:fillToRect r="100000" b="100000"/>
          </a:path>
          <a:tileRect l="-100000" t="-100000"/>
        </a:gradFill>
        <a:effectLst/>
      </p:bgPr>
    </p:bg>
    <p:spTree>
      <p:nvGrpSpPr>
        <p:cNvPr id="1" name=""/>
        <p:cNvGrpSpPr/>
        <p:nvPr/>
      </p:nvGrpSpPr>
      <p:grpSpPr>
        <a:xfrm>
          <a:off x="0" y="0"/>
          <a:ext cx="0" cy="0"/>
          <a:chOff x="0" y="0"/>
          <a:chExt cx="0" cy="0"/>
        </a:xfrm>
      </p:grpSpPr>
      <p:sp>
        <p:nvSpPr>
          <p:cNvPr id="6" name="מציין מיקום טקסט 9"/>
          <p:cNvSpPr>
            <a:spLocks noGrp="1"/>
          </p:cNvSpPr>
          <p:nvPr>
            <p:ph type="body" sz="quarter" idx="11" hasCustomPrompt="1"/>
          </p:nvPr>
        </p:nvSpPr>
        <p:spPr>
          <a:xfrm>
            <a:off x="467544" y="548680"/>
            <a:ext cx="8208912" cy="720080"/>
          </a:xfrm>
          <a:prstGeom prst="rect">
            <a:avLst/>
          </a:prstGeom>
        </p:spPr>
        <p:txBody>
          <a:bodyPr/>
          <a:lstStyle>
            <a:lvl1pPr marL="0" indent="0" algn="l">
              <a:buNone/>
              <a:defRPr b="1">
                <a:solidFill>
                  <a:srgbClr val="0559AD"/>
                </a:solidFill>
              </a:defRPr>
            </a:lvl1pPr>
          </a:lstStyle>
          <a:p>
            <a:pPr lvl="0"/>
            <a:r>
              <a:rPr lang="he-IL" dirty="0"/>
              <a:t>רשום כאן</a:t>
            </a:r>
          </a:p>
        </p:txBody>
      </p:sp>
      <p:sp>
        <p:nvSpPr>
          <p:cNvPr id="7" name="מלבן 6"/>
          <p:cNvSpPr/>
          <p:nvPr userDrawn="1"/>
        </p:nvSpPr>
        <p:spPr>
          <a:xfrm>
            <a:off x="251520" y="188640"/>
            <a:ext cx="8640960" cy="619268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קבוצה 2"/>
          <p:cNvGrpSpPr/>
          <p:nvPr userDrawn="1"/>
        </p:nvGrpSpPr>
        <p:grpSpPr>
          <a:xfrm>
            <a:off x="-252536" y="6034116"/>
            <a:ext cx="3070477" cy="779260"/>
            <a:chOff x="2843808" y="3101533"/>
            <a:chExt cx="3070477" cy="779260"/>
          </a:xfrm>
        </p:grpSpPr>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29489"/>
            <a:stretch/>
          </p:blipFill>
          <p:spPr bwMode="auto">
            <a:xfrm>
              <a:off x="3706504" y="3101533"/>
              <a:ext cx="1345083" cy="51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flipH="1">
              <a:off x="2843808" y="3573016"/>
              <a:ext cx="3070477" cy="307777"/>
            </a:xfrm>
            <a:prstGeom prst="rect">
              <a:avLst/>
            </a:prstGeom>
            <a:noFill/>
          </p:spPr>
          <p:txBody>
            <a:bodyPr wrap="square" rtlCol="1">
              <a:spAutoFit/>
            </a:bodyPr>
            <a:lstStyle/>
            <a:p>
              <a:pPr algn="ctr"/>
              <a:r>
                <a:rPr lang="en-US" sz="1400" dirty="0"/>
                <a:t>Sapir Naugauker &amp; Ruth Israel</a:t>
              </a:r>
            </a:p>
          </p:txBody>
        </p:sp>
      </p:grpSp>
    </p:spTree>
    <p:extLst>
      <p:ext uri="{BB962C8B-B14F-4D97-AF65-F5344CB8AC3E}">
        <p14:creationId xmlns:p14="http://schemas.microsoft.com/office/powerpoint/2010/main" val="3555451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rmax - דף 1">
    <p:spTree>
      <p:nvGrpSpPr>
        <p:cNvPr id="1" name=""/>
        <p:cNvGrpSpPr/>
        <p:nvPr/>
      </p:nvGrpSpPr>
      <p:grpSpPr>
        <a:xfrm>
          <a:off x="0" y="0"/>
          <a:ext cx="0" cy="0"/>
          <a:chOff x="0" y="0"/>
          <a:chExt cx="0" cy="0"/>
        </a:xfrm>
      </p:grpSpPr>
      <p:sp>
        <p:nvSpPr>
          <p:cNvPr id="6" name="מלבן 5"/>
          <p:cNvSpPr/>
          <p:nvPr userDrawn="1"/>
        </p:nvSpPr>
        <p:spPr>
          <a:xfrm>
            <a:off x="251520" y="188640"/>
            <a:ext cx="8640960" cy="619268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קבוצה 2"/>
          <p:cNvGrpSpPr/>
          <p:nvPr userDrawn="1"/>
        </p:nvGrpSpPr>
        <p:grpSpPr>
          <a:xfrm>
            <a:off x="-252536" y="6034116"/>
            <a:ext cx="3070477" cy="779260"/>
            <a:chOff x="2843808" y="3101533"/>
            <a:chExt cx="3070477" cy="779260"/>
          </a:xfrm>
        </p:grpSpPr>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29489"/>
            <a:stretch/>
          </p:blipFill>
          <p:spPr bwMode="auto">
            <a:xfrm>
              <a:off x="3706504" y="3101533"/>
              <a:ext cx="1345083" cy="51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flipH="1">
              <a:off x="2843808" y="3573016"/>
              <a:ext cx="3070477" cy="307777"/>
            </a:xfrm>
            <a:prstGeom prst="rect">
              <a:avLst/>
            </a:prstGeom>
            <a:noFill/>
          </p:spPr>
          <p:txBody>
            <a:bodyPr wrap="square" rtlCol="1">
              <a:spAutoFit/>
            </a:bodyPr>
            <a:lstStyle/>
            <a:p>
              <a:pPr algn="ctr"/>
              <a:r>
                <a:rPr lang="en-US" sz="1400" dirty="0"/>
                <a:t>Sapir Naugauker &amp; Ruth Israel</a:t>
              </a:r>
            </a:p>
          </p:txBody>
        </p:sp>
      </p:grpSp>
      <p:sp>
        <p:nvSpPr>
          <p:cNvPr id="10" name="מציין מיקום טקסט 9"/>
          <p:cNvSpPr>
            <a:spLocks noGrp="1"/>
          </p:cNvSpPr>
          <p:nvPr>
            <p:ph type="body" sz="quarter" idx="11" hasCustomPrompt="1"/>
          </p:nvPr>
        </p:nvSpPr>
        <p:spPr>
          <a:xfrm>
            <a:off x="467544" y="548680"/>
            <a:ext cx="8208912" cy="720080"/>
          </a:xfrm>
          <a:prstGeom prst="rect">
            <a:avLst/>
          </a:prstGeom>
        </p:spPr>
        <p:txBody>
          <a:bodyPr/>
          <a:lstStyle>
            <a:lvl1pPr marL="0" indent="0" algn="l">
              <a:buNone/>
              <a:defRPr b="1">
                <a:solidFill>
                  <a:srgbClr val="0559AD"/>
                </a:solidFill>
              </a:defRPr>
            </a:lvl1pPr>
          </a:lstStyle>
          <a:p>
            <a:pPr lvl="0"/>
            <a:r>
              <a:rPr lang="he-IL" dirty="0"/>
              <a:t>רשום כאן</a:t>
            </a:r>
          </a:p>
        </p:txBody>
      </p:sp>
    </p:spTree>
    <p:extLst>
      <p:ext uri="{BB962C8B-B14F-4D97-AF65-F5344CB8AC3E}">
        <p14:creationId xmlns:p14="http://schemas.microsoft.com/office/powerpoint/2010/main" val="3474639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rmax - דף 1 ריק">
    <p:bg>
      <p:bgRef idx="1001">
        <a:schemeClr val="bg1"/>
      </p:bgRef>
    </p:bg>
    <p:spTree>
      <p:nvGrpSpPr>
        <p:cNvPr id="1" name=""/>
        <p:cNvGrpSpPr/>
        <p:nvPr/>
      </p:nvGrpSpPr>
      <p:grpSpPr>
        <a:xfrm>
          <a:off x="0" y="0"/>
          <a:ext cx="0" cy="0"/>
          <a:chOff x="0" y="0"/>
          <a:chExt cx="0" cy="0"/>
        </a:xfrm>
      </p:grpSpPr>
      <p:sp>
        <p:nvSpPr>
          <p:cNvPr id="6" name="מלבן 5"/>
          <p:cNvSpPr/>
          <p:nvPr userDrawn="1"/>
        </p:nvSpPr>
        <p:spPr>
          <a:xfrm>
            <a:off x="251520" y="188640"/>
            <a:ext cx="8640960" cy="619268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קבוצה 2"/>
          <p:cNvGrpSpPr/>
          <p:nvPr userDrawn="1"/>
        </p:nvGrpSpPr>
        <p:grpSpPr>
          <a:xfrm>
            <a:off x="-252536" y="6034116"/>
            <a:ext cx="3070477" cy="779260"/>
            <a:chOff x="2843808" y="3101533"/>
            <a:chExt cx="3070477" cy="779260"/>
          </a:xfrm>
        </p:grpSpPr>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29489"/>
            <a:stretch/>
          </p:blipFill>
          <p:spPr bwMode="auto">
            <a:xfrm>
              <a:off x="3706504" y="3101533"/>
              <a:ext cx="1345083" cy="51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flipH="1">
              <a:off x="2843808" y="3573016"/>
              <a:ext cx="3070477" cy="307777"/>
            </a:xfrm>
            <a:prstGeom prst="rect">
              <a:avLst/>
            </a:prstGeom>
            <a:noFill/>
          </p:spPr>
          <p:txBody>
            <a:bodyPr wrap="square" rtlCol="1">
              <a:spAutoFit/>
            </a:bodyPr>
            <a:lstStyle/>
            <a:p>
              <a:pPr algn="ctr"/>
              <a:r>
                <a:rPr lang="en-US" sz="1400" dirty="0"/>
                <a:t>Sapir Naugauker &amp; Ruth Israel</a:t>
              </a:r>
            </a:p>
          </p:txBody>
        </p:sp>
      </p:grpSp>
    </p:spTree>
    <p:extLst>
      <p:ext uri="{BB962C8B-B14F-4D97-AF65-F5344CB8AC3E}">
        <p14:creationId xmlns:p14="http://schemas.microsoft.com/office/powerpoint/2010/main" val="241382870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rmax-main">
    <p:spTree>
      <p:nvGrpSpPr>
        <p:cNvPr id="1" name=""/>
        <p:cNvGrpSpPr/>
        <p:nvPr/>
      </p:nvGrpSpPr>
      <p:grpSpPr>
        <a:xfrm>
          <a:off x="0" y="0"/>
          <a:ext cx="0" cy="0"/>
          <a:chOff x="0" y="0"/>
          <a:chExt cx="0" cy="0"/>
        </a:xfrm>
      </p:grpSpPr>
      <p:pic>
        <p:nvPicPr>
          <p:cNvPr id="3" name="Picture 2" descr="CarMax – Cars for Sale: Search Used Car Inventory - Apps on Google Play"/>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0614" b="7133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arMax – Cars for Sale: Search Used Car Inventory - Apps on Google Play"/>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161" t="19439" r="9411" b="19847"/>
          <a:stretch/>
        </p:blipFill>
        <p:spPr bwMode="auto">
          <a:xfrm>
            <a:off x="2830286" y="1700808"/>
            <a:ext cx="3483428" cy="296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35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FB8720D6-C43B-4E6F-929D-4158C58BFE96}" type="slidenum">
              <a:rPr lang="he-IL" smtClean="0"/>
              <a:t>‹#›</a:t>
            </a:fld>
            <a:endParaRPr lang="he-IL"/>
          </a:p>
        </p:txBody>
      </p:sp>
    </p:spTree>
    <p:extLst>
      <p:ext uri="{BB962C8B-B14F-4D97-AF65-F5344CB8AC3E}">
        <p14:creationId xmlns:p14="http://schemas.microsoft.com/office/powerpoint/2010/main" val="1869189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722313" y="4406900"/>
            <a:ext cx="7772400" cy="1362075"/>
          </a:xfrm>
        </p:spPr>
        <p:txBody>
          <a:bodyPr anchor="t"/>
          <a:lstStyle>
            <a:lvl1pPr algn="r">
              <a:defRPr sz="4000" b="1" cap="all"/>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FB8720D6-C43B-4E6F-929D-4158C58BFE96}" type="slidenum">
              <a:rPr lang="he-IL" smtClean="0"/>
              <a:t>‹#›</a:t>
            </a:fld>
            <a:endParaRPr lang="he-IL"/>
          </a:p>
        </p:txBody>
      </p:sp>
    </p:spTree>
    <p:extLst>
      <p:ext uri="{BB962C8B-B14F-4D97-AF65-F5344CB8AC3E}">
        <p14:creationId xmlns:p14="http://schemas.microsoft.com/office/powerpoint/2010/main" val="293651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FB8720D6-C43B-4E6F-929D-4158C58BFE96}" type="slidenum">
              <a:rPr lang="he-IL" smtClean="0"/>
              <a:t>‹#›</a:t>
            </a:fld>
            <a:endParaRPr lang="he-IL"/>
          </a:p>
        </p:txBody>
      </p:sp>
    </p:spTree>
    <p:extLst>
      <p:ext uri="{BB962C8B-B14F-4D97-AF65-F5344CB8AC3E}">
        <p14:creationId xmlns:p14="http://schemas.microsoft.com/office/powerpoint/2010/main" val="980598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FB8720D6-C43B-4E6F-929D-4158C58BFE96}" type="slidenum">
              <a:rPr lang="he-IL" smtClean="0"/>
              <a:t>‹#›</a:t>
            </a:fld>
            <a:endParaRPr lang="he-IL"/>
          </a:p>
        </p:txBody>
      </p:sp>
    </p:spTree>
    <p:extLst>
      <p:ext uri="{BB962C8B-B14F-4D97-AF65-F5344CB8AC3E}">
        <p14:creationId xmlns:p14="http://schemas.microsoft.com/office/powerpoint/2010/main" val="95525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FB8720D6-C43B-4E6F-929D-4158C58BFE96}" type="slidenum">
              <a:rPr lang="he-IL" smtClean="0"/>
              <a:t>‹#›</a:t>
            </a:fld>
            <a:endParaRPr lang="he-IL"/>
          </a:p>
        </p:txBody>
      </p:sp>
    </p:spTree>
    <p:extLst>
      <p:ext uri="{BB962C8B-B14F-4D97-AF65-F5344CB8AC3E}">
        <p14:creationId xmlns:p14="http://schemas.microsoft.com/office/powerpoint/2010/main" val="3658470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FB8720D6-C43B-4E6F-929D-4158C58BFE96}" type="slidenum">
              <a:rPr lang="he-IL" smtClean="0"/>
              <a:t>‹#›</a:t>
            </a:fld>
            <a:endParaRPr lang="he-IL"/>
          </a:p>
        </p:txBody>
      </p:sp>
    </p:spTree>
    <p:extLst>
      <p:ext uri="{BB962C8B-B14F-4D97-AF65-F5344CB8AC3E}">
        <p14:creationId xmlns:p14="http://schemas.microsoft.com/office/powerpoint/2010/main" val="175179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3008313" cy="1162050"/>
          </a:xfrm>
        </p:spPr>
        <p:txBody>
          <a:bodyPr anchor="b"/>
          <a:lstStyle>
            <a:lvl1pPr algn="r">
              <a:defRPr sz="2000" b="1"/>
            </a:lvl1pPr>
          </a:lstStyle>
          <a:p>
            <a:r>
              <a:rPr lang="he-IL"/>
              <a:t>לחץ כדי לערוך סגנון כותרת של תבנית בסיס</a:t>
            </a:r>
          </a:p>
        </p:txBody>
      </p:sp>
      <p:sp>
        <p:nvSpPr>
          <p:cNvPr id="3" name="מציין מיקום תוכן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FB8720D6-C43B-4E6F-929D-4158C58BFE96}" type="slidenum">
              <a:rPr lang="he-IL" smtClean="0"/>
              <a:t>‹#›</a:t>
            </a:fld>
            <a:endParaRPr lang="he-IL"/>
          </a:p>
        </p:txBody>
      </p:sp>
    </p:spTree>
    <p:extLst>
      <p:ext uri="{BB962C8B-B14F-4D97-AF65-F5344CB8AC3E}">
        <p14:creationId xmlns:p14="http://schemas.microsoft.com/office/powerpoint/2010/main" val="38300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792288" y="4800600"/>
            <a:ext cx="5486400" cy="566738"/>
          </a:xfrm>
        </p:spPr>
        <p:txBody>
          <a:bodyPr anchor="b"/>
          <a:lstStyle>
            <a:lvl1pPr algn="r">
              <a:defRPr sz="2000" b="1"/>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FB8720D6-C43B-4E6F-929D-4158C58BFE96}" type="slidenum">
              <a:rPr lang="he-IL" smtClean="0"/>
              <a:t>‹#›</a:t>
            </a:fld>
            <a:endParaRPr lang="he-IL"/>
          </a:p>
        </p:txBody>
      </p:sp>
    </p:spTree>
    <p:extLst>
      <p:ext uri="{BB962C8B-B14F-4D97-AF65-F5344CB8AC3E}">
        <p14:creationId xmlns:p14="http://schemas.microsoft.com/office/powerpoint/2010/main" val="1735650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endParaRPr lang="he-IL"/>
          </a:p>
        </p:txBody>
      </p:sp>
      <p:sp>
        <p:nvSpPr>
          <p:cNvPr id="5" name="מציין מיקום של כותרת תחתונה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B8720D6-C43B-4E6F-929D-4158C58BFE96}" type="slidenum">
              <a:rPr lang="he-IL" smtClean="0"/>
              <a:t>‹#›</a:t>
            </a:fld>
            <a:endParaRPr lang="he-IL"/>
          </a:p>
        </p:txBody>
      </p:sp>
    </p:spTree>
    <p:extLst>
      <p:ext uri="{BB962C8B-B14F-4D97-AF65-F5344CB8AC3E}">
        <p14:creationId xmlns:p14="http://schemas.microsoft.com/office/powerpoint/2010/main" val="1477720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444590"/>
      </p:ext>
    </p:extLst>
  </p:cSld>
  <p:clrMap bg1="lt1" tx1="dk1" bg2="lt2" tx2="dk2" accent1="accent1" accent2="accent2" accent3="accent3" accent4="accent4" accent5="accent5" accent6="accent6" hlink="hlink" folHlink="folHlink"/>
  <p:sldLayoutIdLst>
    <p:sldLayoutId id="2147483665" r:id="rId1"/>
    <p:sldLayoutId id="2147483664" r:id="rId2"/>
    <p:sldLayoutId id="2147483661" r:id="rId3"/>
    <p:sldLayoutId id="2147483663" r:id="rId4"/>
    <p:sldLayoutId id="2147483662" r:id="rId5"/>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1.png"/><Relationship Id="rId1" Type="http://schemas.openxmlformats.org/officeDocument/2006/relationships/slideLayout" Target="../slideLayouts/slideLayout14.xml"/><Relationship Id="rId5" Type="http://schemas.microsoft.com/office/2007/relationships/hdphoto" Target="../media/hdphoto7.wdp"/><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3.jpeg"/><Relationship Id="rId5" Type="http://schemas.microsoft.com/office/2007/relationships/hdphoto" Target="../media/hdphoto3.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07704" y="4725144"/>
            <a:ext cx="5000364" cy="830997"/>
          </a:xfrm>
          <a:prstGeom prst="rect">
            <a:avLst/>
          </a:prstGeom>
          <a:noFill/>
        </p:spPr>
        <p:txBody>
          <a:bodyPr wrap="square" rtlCol="1">
            <a:spAutoFit/>
          </a:bodyPr>
          <a:lstStyle/>
          <a:p>
            <a:pPr algn="ctr"/>
            <a:r>
              <a:rPr lang="en-US" sz="2400" b="1" dirty="0">
                <a:solidFill>
                  <a:srgbClr val="FFD900"/>
                </a:solidFill>
              </a:rPr>
              <a:t>Data Science project</a:t>
            </a:r>
          </a:p>
          <a:p>
            <a:pPr algn="ctr"/>
            <a:r>
              <a:rPr lang="en-US" sz="2400" b="1" dirty="0">
                <a:solidFill>
                  <a:srgbClr val="FFD900"/>
                </a:solidFill>
              </a:rPr>
              <a:t>Sapir Naugauker &amp; Ruth Israel</a:t>
            </a:r>
          </a:p>
        </p:txBody>
      </p:sp>
      <p:sp>
        <p:nvSpPr>
          <p:cNvPr id="7" name="TextBox 6"/>
          <p:cNvSpPr txBox="1"/>
          <p:nvPr/>
        </p:nvSpPr>
        <p:spPr>
          <a:xfrm>
            <a:off x="179512" y="6381328"/>
            <a:ext cx="2088232" cy="369332"/>
          </a:xfrm>
          <a:prstGeom prst="rect">
            <a:avLst/>
          </a:prstGeom>
          <a:noFill/>
        </p:spPr>
        <p:txBody>
          <a:bodyPr wrap="square" rtlCol="1">
            <a:spAutoFit/>
          </a:bodyPr>
          <a:lstStyle/>
          <a:p>
            <a:pPr algn="l"/>
            <a:r>
              <a:rPr lang="en-US" dirty="0">
                <a:solidFill>
                  <a:schemeClr val="bg1"/>
                </a:solidFill>
              </a:rPr>
              <a:t>06/2021</a:t>
            </a:r>
          </a:p>
        </p:txBody>
      </p:sp>
    </p:spTree>
    <p:extLst>
      <p:ext uri="{BB962C8B-B14F-4D97-AF65-F5344CB8AC3E}">
        <p14:creationId xmlns:p14="http://schemas.microsoft.com/office/powerpoint/2010/main" val="3641788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a:xfrm>
            <a:off x="467544" y="548680"/>
            <a:ext cx="5472608" cy="720080"/>
          </a:xfrm>
        </p:spPr>
        <p:txBody>
          <a:bodyPr/>
          <a:lstStyle/>
          <a:p>
            <a:r>
              <a:rPr lang="en-US" dirty="0"/>
              <a:t>Dealing with duplicates info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92896"/>
            <a:ext cx="6438900" cy="1257300"/>
          </a:xfrm>
          <a:prstGeom prst="rect">
            <a:avLst/>
          </a:prstGeom>
          <a:noFill/>
          <a:ln w="38100">
            <a:solidFill>
              <a:srgbClr val="FFC0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245371"/>
            <a:ext cx="3028950" cy="1009650"/>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3245346"/>
            <a:ext cx="2838450" cy="1047750"/>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4530055"/>
            <a:ext cx="7038975" cy="1419225"/>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5584304"/>
            <a:ext cx="4471858" cy="508992"/>
          </a:xfrm>
          <a:prstGeom prst="rect">
            <a:avLst/>
          </a:prstGeom>
          <a:noFill/>
          <a:ln w="38100">
            <a:solidFill>
              <a:srgbClr val="FFC0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TextBox 7"/>
          <p:cNvSpPr txBox="1"/>
          <p:nvPr/>
        </p:nvSpPr>
        <p:spPr>
          <a:xfrm>
            <a:off x="2792009" y="1340768"/>
            <a:ext cx="5444151" cy="923330"/>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l"/>
            <a:r>
              <a:rPr lang="en-US" dirty="0">
                <a:cs typeface="+mn-cs"/>
              </a:rPr>
              <a:t>At first glance we noticed that there are several columns that containing the same information, we checked them and reduced to one column.</a:t>
            </a:r>
            <a:endParaRPr lang="he-IL" dirty="0">
              <a:cs typeface="+mn-cs"/>
            </a:endParaRPr>
          </a:p>
        </p:txBody>
      </p:sp>
      <p:sp>
        <p:nvSpPr>
          <p:cNvPr id="9" name="TextBox 8"/>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10</a:t>
            </a:r>
            <a:endParaRPr lang="he-IL" sz="2000" b="1" dirty="0">
              <a:solidFill>
                <a:srgbClr val="FFC000"/>
              </a:solidFill>
            </a:endParaRPr>
          </a:p>
        </p:txBody>
      </p:sp>
    </p:spTree>
    <p:extLst>
      <p:ext uri="{BB962C8B-B14F-4D97-AF65-F5344CB8AC3E}">
        <p14:creationId xmlns:p14="http://schemas.microsoft.com/office/powerpoint/2010/main" val="1145335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a:xfrm>
            <a:off x="467544" y="548680"/>
            <a:ext cx="6480720" cy="720080"/>
          </a:xfrm>
        </p:spPr>
        <p:txBody>
          <a:bodyPr/>
          <a:lstStyle/>
          <a:p>
            <a:r>
              <a:rPr lang="en-US" dirty="0"/>
              <a:t>Deal with complement columns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290998"/>
            <a:ext cx="3252762" cy="3146114"/>
          </a:xfrm>
          <a:prstGeom prst="rect">
            <a:avLst/>
          </a:prstGeom>
          <a:noFill/>
          <a:ln w="38100">
            <a:solidFill>
              <a:srgbClr val="FFC0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899" y="4390729"/>
            <a:ext cx="6286500" cy="695325"/>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4283968" y="1541691"/>
            <a:ext cx="4248472" cy="2308324"/>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defPPr>
              <a:defRPr lang="he-IL"/>
            </a:defPPr>
            <a:lvl1pPr algn="l">
              <a:defRPr>
                <a:cs typeface="+mn-cs"/>
              </a:defRPr>
            </a:lvl1pPr>
          </a:lstStyle>
          <a:p>
            <a:r>
              <a:rPr lang="en-US" dirty="0"/>
              <a:t>We noticed that there are 2 variables that are close to each other in their meaning –</a:t>
            </a:r>
            <a:endParaRPr lang="he-IL" dirty="0"/>
          </a:p>
          <a:p>
            <a:endParaRPr lang="en-US" b="1" dirty="0"/>
          </a:p>
          <a:p>
            <a:r>
              <a:rPr lang="en-US" b="1" dirty="0"/>
              <a:t>lastMadeSaleableDate</a:t>
            </a:r>
            <a:r>
              <a:rPr lang="en-US" dirty="0"/>
              <a:t> is actually the date when the car was uploaded to the website for sale.</a:t>
            </a:r>
          </a:p>
          <a:p>
            <a:r>
              <a:rPr lang="en-US" b="1" dirty="0"/>
              <a:t>comingSoonDate</a:t>
            </a:r>
            <a:r>
              <a:rPr lang="en-US" dirty="0"/>
              <a:t> is the date when the vehicle will be available for sale.</a:t>
            </a:r>
          </a:p>
        </p:txBody>
      </p:sp>
      <p:sp>
        <p:nvSpPr>
          <p:cNvPr id="12" name="TextBox 11"/>
          <p:cNvSpPr txBox="1"/>
          <p:nvPr/>
        </p:nvSpPr>
        <p:spPr>
          <a:xfrm>
            <a:off x="3779912" y="5147900"/>
            <a:ext cx="4248472" cy="923330"/>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solidFill>
                  <a:schemeClr val="bg1"/>
                </a:solidFill>
                <a:cs typeface="+mn-cs"/>
              </a:rPr>
              <a:t>We checked that indeed at least one of the columns has information and there are no rows in which both columns have NA.</a:t>
            </a:r>
            <a:endParaRPr lang="en-US" dirty="0">
              <a:solidFill>
                <a:schemeClr val="bg1"/>
              </a:solidFill>
            </a:endParaRPr>
          </a:p>
        </p:txBody>
      </p:sp>
      <p:sp>
        <p:nvSpPr>
          <p:cNvPr id="7" name="TextBox 6"/>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11</a:t>
            </a:r>
            <a:endParaRPr lang="he-IL" sz="2000" b="1" dirty="0">
              <a:solidFill>
                <a:srgbClr val="FFC000"/>
              </a:solidFill>
            </a:endParaRPr>
          </a:p>
        </p:txBody>
      </p:sp>
    </p:spTree>
    <p:extLst>
      <p:ext uri="{BB962C8B-B14F-4D97-AF65-F5344CB8AC3E}">
        <p14:creationId xmlns:p14="http://schemas.microsoft.com/office/powerpoint/2010/main" val="686727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a:xfrm>
            <a:off x="467544" y="548680"/>
            <a:ext cx="6336704" cy="720080"/>
          </a:xfrm>
        </p:spPr>
        <p:txBody>
          <a:bodyPr/>
          <a:lstStyle/>
          <a:p>
            <a:r>
              <a:rPr lang="en-US" dirty="0"/>
              <a:t>Deal with complement columns</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622"/>
          <a:stretch/>
        </p:blipFill>
        <p:spPr bwMode="auto">
          <a:xfrm>
            <a:off x="1444572" y="1360624"/>
            <a:ext cx="7519916" cy="1852352"/>
          </a:xfrm>
          <a:prstGeom prst="rect">
            <a:avLst/>
          </a:prstGeom>
          <a:noFill/>
          <a:ln w="38100">
            <a:solidFill>
              <a:srgbClr val="FFC0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560738" y="3441774"/>
            <a:ext cx="5050438" cy="1200329"/>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cs typeface="+mn-cs"/>
              </a:rPr>
              <a:t>The function runs on both columns and checks which of them has NA and which has information. She puts the information into a new column called </a:t>
            </a:r>
            <a:r>
              <a:rPr lang="en-US" b="1" dirty="0">
                <a:cs typeface="+mn-cs"/>
              </a:rPr>
              <a:t>DaysToSaleable</a:t>
            </a:r>
            <a:endParaRPr lang="he-IL" b="1" dirty="0">
              <a:cs typeface="+mn-cs"/>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015458"/>
            <a:ext cx="7678486" cy="429766"/>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4370266" y="5733256"/>
            <a:ext cx="4248472" cy="369332"/>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solidFill>
                  <a:schemeClr val="bg1"/>
                </a:solidFill>
              </a:rPr>
              <a:t>At the end, we deletes the two columns</a:t>
            </a:r>
          </a:p>
        </p:txBody>
      </p:sp>
      <p:sp>
        <p:nvSpPr>
          <p:cNvPr id="7" name="TextBox 6"/>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12</a:t>
            </a:r>
            <a:endParaRPr lang="he-IL" sz="2000" b="1" dirty="0">
              <a:solidFill>
                <a:srgbClr val="FFC000"/>
              </a:solidFill>
            </a:endParaRPr>
          </a:p>
        </p:txBody>
      </p:sp>
    </p:spTree>
    <p:extLst>
      <p:ext uri="{BB962C8B-B14F-4D97-AF65-F5344CB8AC3E}">
        <p14:creationId xmlns:p14="http://schemas.microsoft.com/office/powerpoint/2010/main" val="3623498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All cleaning</a:t>
            </a:r>
            <a:endParaRPr lang="he-IL" dirty="0"/>
          </a:p>
        </p:txBody>
      </p:sp>
      <p:sp>
        <p:nvSpPr>
          <p:cNvPr id="4" name="TextBox 3"/>
          <p:cNvSpPr txBox="1"/>
          <p:nvPr/>
        </p:nvSpPr>
        <p:spPr>
          <a:xfrm>
            <a:off x="4716016" y="764704"/>
            <a:ext cx="3816424" cy="1200329"/>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cs typeface="+mn-cs"/>
              </a:rPr>
              <a:t>We have arranged the column of the Transition so that we can identify between the types of gearbox (automatic or manual).</a:t>
            </a:r>
            <a:endParaRPr lang="he-IL" dirty="0">
              <a:cs typeface="+mn-cs"/>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060848"/>
            <a:ext cx="6845965" cy="936104"/>
          </a:xfrm>
          <a:prstGeom prst="rect">
            <a:avLst/>
          </a:prstGeom>
          <a:noFill/>
          <a:ln w="38100">
            <a:solidFill>
              <a:srgbClr val="FFC0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15599"/>
          <a:stretch/>
        </p:blipFill>
        <p:spPr bwMode="auto">
          <a:xfrm>
            <a:off x="3876235" y="3140968"/>
            <a:ext cx="4656205" cy="798322"/>
          </a:xfrm>
          <a:prstGeom prst="rect">
            <a:avLst/>
          </a:prstGeom>
          <a:noFill/>
          <a:ln w="38100">
            <a:solidFill>
              <a:srgbClr val="FFC0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13" name="חץ ימינה 12"/>
          <p:cNvSpPr/>
          <p:nvPr/>
        </p:nvSpPr>
        <p:spPr>
          <a:xfrm>
            <a:off x="2195736" y="3324105"/>
            <a:ext cx="1512168" cy="216024"/>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קבוצה 2"/>
          <p:cNvGrpSpPr/>
          <p:nvPr/>
        </p:nvGrpSpPr>
        <p:grpSpPr>
          <a:xfrm>
            <a:off x="3203848" y="4437524"/>
            <a:ext cx="5442613" cy="1885870"/>
            <a:chOff x="2771800" y="4495458"/>
            <a:chExt cx="5442613" cy="1885870"/>
          </a:xfrm>
        </p:grpSpPr>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4031"/>
            <a:stretch/>
          </p:blipFill>
          <p:spPr bwMode="auto">
            <a:xfrm>
              <a:off x="2771800" y="4941168"/>
              <a:ext cx="5439775" cy="439291"/>
            </a:xfrm>
            <a:prstGeom prst="rect">
              <a:avLst/>
            </a:prstGeom>
            <a:noFill/>
            <a:ln w="28575">
              <a:solidFill>
                <a:srgbClr val="0559A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3796"/>
            <a:stretch/>
          </p:blipFill>
          <p:spPr bwMode="auto">
            <a:xfrm>
              <a:off x="2777988" y="4495458"/>
              <a:ext cx="5436425" cy="445710"/>
            </a:xfrm>
            <a:prstGeom prst="rect">
              <a:avLst/>
            </a:prstGeom>
            <a:noFill/>
            <a:ln w="28575">
              <a:solidFill>
                <a:srgbClr val="0559A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5381292"/>
              <a:ext cx="5439775" cy="495980"/>
            </a:xfrm>
            <a:prstGeom prst="rect">
              <a:avLst/>
            </a:prstGeom>
            <a:noFill/>
            <a:ln w="28575">
              <a:solidFill>
                <a:srgbClr val="0559A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800" y="5866697"/>
              <a:ext cx="5442613" cy="514631"/>
            </a:xfrm>
            <a:prstGeom prst="rect">
              <a:avLst/>
            </a:prstGeom>
            <a:noFill/>
            <a:ln w="28575">
              <a:solidFill>
                <a:srgbClr val="0559A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TextBox 11"/>
          <p:cNvSpPr txBox="1"/>
          <p:nvPr/>
        </p:nvSpPr>
        <p:spPr>
          <a:xfrm>
            <a:off x="424778" y="4437112"/>
            <a:ext cx="2563046" cy="923330"/>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defPPr>
              <a:defRPr lang="he-IL"/>
            </a:defPPr>
            <a:lvl1pPr algn="ctr">
              <a:defRPr>
                <a:solidFill>
                  <a:schemeClr val="bg1"/>
                </a:solidFill>
                <a:cs typeface="+mn-cs"/>
              </a:defRPr>
            </a:lvl1pPr>
          </a:lstStyle>
          <a:p>
            <a:r>
              <a:rPr lang="en-US" dirty="0"/>
              <a:t>Information that we didn’t need or not good enough.</a:t>
            </a:r>
            <a:endParaRPr lang="he-IL" dirty="0"/>
          </a:p>
        </p:txBody>
      </p:sp>
      <p:sp>
        <p:nvSpPr>
          <p:cNvPr id="14" name="TextBox 13"/>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13</a:t>
            </a:r>
            <a:endParaRPr lang="he-IL" sz="2000" b="1" dirty="0">
              <a:solidFill>
                <a:srgbClr val="FFC000"/>
              </a:solidFill>
            </a:endParaRPr>
          </a:p>
        </p:txBody>
      </p:sp>
    </p:spTree>
    <p:extLst>
      <p:ext uri="{BB962C8B-B14F-4D97-AF65-F5344CB8AC3E}">
        <p14:creationId xmlns:p14="http://schemas.microsoft.com/office/powerpoint/2010/main" val="1987248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1"/>
          </p:nvPr>
        </p:nvSpPr>
        <p:spPr>
          <a:xfrm>
            <a:off x="467544" y="548680"/>
            <a:ext cx="6768752" cy="720080"/>
          </a:xfrm>
        </p:spPr>
        <p:txBody>
          <a:bodyPr/>
          <a:lstStyle/>
          <a:p>
            <a:r>
              <a:rPr lang="en-US" dirty="0"/>
              <a:t>Dealing with missing values</a:t>
            </a:r>
            <a:endParaRPr lang="he-IL"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422"/>
          <a:stretch/>
        </p:blipFill>
        <p:spPr bwMode="auto">
          <a:xfrm>
            <a:off x="4499992" y="1321656"/>
            <a:ext cx="4248472" cy="881695"/>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7544" y="1535786"/>
            <a:ext cx="2880320" cy="646331"/>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cs typeface="+mn-cs"/>
              </a:rPr>
              <a:t>Check the columns with 100% NA and drop them.</a:t>
            </a:r>
            <a:endParaRPr lang="he-IL" dirty="0">
              <a:cs typeface="+mn-cs"/>
            </a:endParaRPr>
          </a:p>
        </p:txBody>
      </p:sp>
      <p:sp>
        <p:nvSpPr>
          <p:cNvPr id="6" name="חץ ימינה 5"/>
          <p:cNvSpPr/>
          <p:nvPr/>
        </p:nvSpPr>
        <p:spPr>
          <a:xfrm>
            <a:off x="3635896" y="1750939"/>
            <a:ext cx="756084" cy="216024"/>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5452733"/>
            <a:ext cx="8460432" cy="568555"/>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26" y="2996952"/>
            <a:ext cx="7620000" cy="1400175"/>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6012160" y="4643844"/>
            <a:ext cx="2563046" cy="369332"/>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defPPr>
              <a:defRPr lang="he-IL"/>
            </a:defPPr>
            <a:lvl1pPr algn="ctr">
              <a:defRPr>
                <a:solidFill>
                  <a:schemeClr val="bg1"/>
                </a:solidFill>
                <a:cs typeface="+mn-cs"/>
              </a:defRPr>
            </a:lvl1pPr>
          </a:lstStyle>
          <a:p>
            <a:r>
              <a:rPr lang="en-US" dirty="0"/>
              <a:t>Fill the missing sells</a:t>
            </a:r>
            <a:endParaRPr lang="he-IL" dirty="0"/>
          </a:p>
        </p:txBody>
      </p:sp>
      <p:cxnSp>
        <p:nvCxnSpPr>
          <p:cNvPr id="7" name="מחבר מעוקל 6"/>
          <p:cNvCxnSpPr/>
          <p:nvPr/>
        </p:nvCxnSpPr>
        <p:spPr>
          <a:xfrm rot="10800000">
            <a:off x="7020272" y="3356992"/>
            <a:ext cx="1224146" cy="1040138"/>
          </a:xfrm>
          <a:prstGeom prst="curvedConnector3">
            <a:avLst>
              <a:gd name="adj1" fmla="val 37736"/>
            </a:avLst>
          </a:prstGeom>
          <a:ln w="28575">
            <a:solidFill>
              <a:srgbClr val="0559AD"/>
            </a:solidFill>
            <a:tailEnd type="arrow"/>
          </a:ln>
        </p:spPr>
        <p:style>
          <a:lnRef idx="1">
            <a:schemeClr val="accent1"/>
          </a:lnRef>
          <a:fillRef idx="0">
            <a:schemeClr val="accent1"/>
          </a:fillRef>
          <a:effectRef idx="0">
            <a:schemeClr val="accent1"/>
          </a:effectRef>
          <a:fontRef idx="minor">
            <a:schemeClr val="tx1"/>
          </a:fontRef>
        </p:style>
      </p:cxnSp>
      <p:cxnSp>
        <p:nvCxnSpPr>
          <p:cNvPr id="21" name="מחבר מעוקל 20"/>
          <p:cNvCxnSpPr/>
          <p:nvPr/>
        </p:nvCxnSpPr>
        <p:spPr>
          <a:xfrm rot="5400000">
            <a:off x="7756481" y="5177068"/>
            <a:ext cx="579819" cy="396048"/>
          </a:xfrm>
          <a:prstGeom prst="curvedConnector3">
            <a:avLst>
              <a:gd name="adj1" fmla="val 50000"/>
            </a:avLst>
          </a:prstGeom>
          <a:ln w="28575">
            <a:solidFill>
              <a:srgbClr val="0559AD"/>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156176" y="2564904"/>
            <a:ext cx="1988942" cy="369332"/>
          </a:xfrm>
          <a:prstGeom prst="rect">
            <a:avLst/>
          </a:prstGeom>
          <a:noFill/>
        </p:spPr>
        <p:txBody>
          <a:bodyPr wrap="none" rtlCol="1">
            <a:spAutoFit/>
          </a:bodyPr>
          <a:lstStyle/>
          <a:p>
            <a:r>
              <a:rPr lang="en-US" b="1" dirty="0"/>
              <a:t>For category fields </a:t>
            </a:r>
            <a:endParaRPr lang="he-IL" b="1" dirty="0"/>
          </a:p>
        </p:txBody>
      </p:sp>
      <p:sp>
        <p:nvSpPr>
          <p:cNvPr id="30" name="מלבן 29"/>
          <p:cNvSpPr/>
          <p:nvPr/>
        </p:nvSpPr>
        <p:spPr>
          <a:xfrm>
            <a:off x="323528" y="5005760"/>
            <a:ext cx="1980414" cy="369332"/>
          </a:xfrm>
          <a:prstGeom prst="rect">
            <a:avLst/>
          </a:prstGeom>
        </p:spPr>
        <p:txBody>
          <a:bodyPr wrap="none">
            <a:spAutoFit/>
          </a:bodyPr>
          <a:lstStyle/>
          <a:p>
            <a:r>
              <a:rPr lang="en-US" b="1" dirty="0"/>
              <a:t>For Numeric fields</a:t>
            </a:r>
            <a:endParaRPr lang="he-IL" b="1" dirty="0"/>
          </a:p>
        </p:txBody>
      </p:sp>
      <p:sp>
        <p:nvSpPr>
          <p:cNvPr id="13" name="TextBox 12"/>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14</a:t>
            </a:r>
            <a:endParaRPr lang="he-IL" sz="2000" b="1" dirty="0">
              <a:solidFill>
                <a:srgbClr val="FFC000"/>
              </a:solidFill>
            </a:endParaRPr>
          </a:p>
        </p:txBody>
      </p:sp>
    </p:spTree>
    <p:extLst>
      <p:ext uri="{BB962C8B-B14F-4D97-AF65-F5344CB8AC3E}">
        <p14:creationId xmlns:p14="http://schemas.microsoft.com/office/powerpoint/2010/main" val="1113776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47" y="887070"/>
            <a:ext cx="6840000" cy="2757954"/>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29000"/>
            <a:ext cx="6840000" cy="2974509"/>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328738" y="517738"/>
            <a:ext cx="1540616" cy="1200329"/>
          </a:xfrm>
          <a:prstGeom prst="rect">
            <a:avLst/>
          </a:prstGeom>
          <a:noFill/>
        </p:spPr>
        <p:txBody>
          <a:bodyPr wrap="square" rtlCol="1">
            <a:spAutoFit/>
          </a:bodyPr>
          <a:lstStyle/>
          <a:p>
            <a:pPr algn="l"/>
            <a:r>
              <a:rPr lang="en-US" b="1" dirty="0"/>
              <a:t>Before</a:t>
            </a:r>
          </a:p>
          <a:p>
            <a:pPr algn="l"/>
            <a:endParaRPr lang="en-US" b="1" dirty="0"/>
          </a:p>
          <a:p>
            <a:pPr algn="l"/>
            <a:r>
              <a:rPr lang="en-US" b="1" dirty="0"/>
              <a:t>Rows - 63,456 </a:t>
            </a:r>
          </a:p>
          <a:p>
            <a:pPr algn="l"/>
            <a:r>
              <a:rPr lang="en-US" b="1" dirty="0"/>
              <a:t>Columns - 58</a:t>
            </a:r>
          </a:p>
        </p:txBody>
      </p:sp>
      <p:sp>
        <p:nvSpPr>
          <p:cNvPr id="6" name="TextBox 5"/>
          <p:cNvSpPr txBox="1"/>
          <p:nvPr/>
        </p:nvSpPr>
        <p:spPr>
          <a:xfrm>
            <a:off x="251520" y="4221088"/>
            <a:ext cx="1540616" cy="1200329"/>
          </a:xfrm>
          <a:prstGeom prst="rect">
            <a:avLst/>
          </a:prstGeom>
          <a:noFill/>
        </p:spPr>
        <p:txBody>
          <a:bodyPr wrap="square" rtlCol="1">
            <a:spAutoFit/>
          </a:bodyPr>
          <a:lstStyle/>
          <a:p>
            <a:pPr algn="l"/>
            <a:r>
              <a:rPr lang="en-US" b="1" dirty="0"/>
              <a:t>After</a:t>
            </a:r>
          </a:p>
          <a:p>
            <a:pPr algn="l"/>
            <a:endParaRPr lang="en-US" b="1" dirty="0"/>
          </a:p>
          <a:p>
            <a:pPr algn="l"/>
            <a:r>
              <a:rPr lang="en-US" b="1" dirty="0"/>
              <a:t>Rows - 63,456 </a:t>
            </a:r>
          </a:p>
          <a:p>
            <a:pPr algn="l"/>
            <a:r>
              <a:rPr lang="en-US" b="1" dirty="0"/>
              <a:t>Columns - 35</a:t>
            </a:r>
          </a:p>
        </p:txBody>
      </p:sp>
      <p:sp>
        <p:nvSpPr>
          <p:cNvPr id="7" name="TextBox 6"/>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15</a:t>
            </a:r>
            <a:endParaRPr lang="he-IL" sz="2000" b="1" dirty="0">
              <a:solidFill>
                <a:srgbClr val="FFC000"/>
              </a:solidFill>
            </a:endParaRPr>
          </a:p>
        </p:txBody>
      </p:sp>
    </p:spTree>
    <p:extLst>
      <p:ext uri="{BB962C8B-B14F-4D97-AF65-F5344CB8AC3E}">
        <p14:creationId xmlns:p14="http://schemas.microsoft.com/office/powerpoint/2010/main" val="3854086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Data Visualization</a:t>
            </a:r>
          </a:p>
        </p:txBody>
      </p:sp>
      <p:sp>
        <p:nvSpPr>
          <p:cNvPr id="6" name="TextBox 5"/>
          <p:cNvSpPr txBox="1"/>
          <p:nvPr/>
        </p:nvSpPr>
        <p:spPr>
          <a:xfrm>
            <a:off x="8604448" y="6413266"/>
            <a:ext cx="501490" cy="400110"/>
          </a:xfrm>
          <a:prstGeom prst="rect">
            <a:avLst/>
          </a:prstGeom>
          <a:noFill/>
        </p:spPr>
        <p:txBody>
          <a:bodyPr wrap="square" rtlCol="1">
            <a:spAutoFit/>
          </a:bodyPr>
          <a:lstStyle/>
          <a:p>
            <a:r>
              <a:rPr lang="en-US" sz="2000" b="1" dirty="0">
                <a:solidFill>
                  <a:srgbClr val="0559AD"/>
                </a:solidFill>
              </a:rPr>
              <a:t>16</a:t>
            </a:r>
            <a:endParaRPr lang="he-IL" sz="2000" b="1" dirty="0">
              <a:solidFill>
                <a:srgbClr val="0559AD"/>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0394"/>
          <a:stretch/>
        </p:blipFill>
        <p:spPr bwMode="auto">
          <a:xfrm>
            <a:off x="3203848" y="3728640"/>
            <a:ext cx="5495000" cy="2076624"/>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TextBox 7"/>
          <p:cNvSpPr txBox="1"/>
          <p:nvPr/>
        </p:nvSpPr>
        <p:spPr>
          <a:xfrm>
            <a:off x="714115" y="1340768"/>
            <a:ext cx="7272808" cy="1815882"/>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defPPr>
              <a:defRPr lang="he-IL"/>
            </a:defPPr>
            <a:lvl1pPr algn="ctr">
              <a:defRPr>
                <a:solidFill>
                  <a:schemeClr val="bg1"/>
                </a:solidFill>
                <a:cs typeface="+mn-cs"/>
              </a:defRPr>
            </a:lvl1pPr>
          </a:lstStyle>
          <a:p>
            <a:pPr algn="l"/>
            <a:r>
              <a:rPr lang="en-US" b="1" dirty="0"/>
              <a:t>We went through all the columns in the dataset and compared to the price offered by the company.</a:t>
            </a:r>
          </a:p>
          <a:p>
            <a:pPr algn="l"/>
            <a:r>
              <a:rPr lang="en-US" b="1" dirty="0"/>
              <a:t>We presented the numerical variables using </a:t>
            </a:r>
            <a:r>
              <a:rPr lang="en-US" b="1" dirty="0">
                <a:solidFill>
                  <a:srgbClr val="FFC000"/>
                </a:solidFill>
              </a:rPr>
              <a:t> </a:t>
            </a:r>
            <a:r>
              <a:rPr lang="en-US" sz="2000" b="1" u="sng" dirty="0">
                <a:solidFill>
                  <a:srgbClr val="FFC000"/>
                </a:solidFill>
              </a:rPr>
              <a:t>scatterplot</a:t>
            </a:r>
            <a:r>
              <a:rPr lang="en-US" b="1" dirty="0">
                <a:solidFill>
                  <a:srgbClr val="FFC000"/>
                </a:solidFill>
              </a:rPr>
              <a:t>  </a:t>
            </a:r>
            <a:r>
              <a:rPr lang="en-US" b="1" dirty="0"/>
              <a:t>and the categorical variables we presented using  </a:t>
            </a:r>
            <a:r>
              <a:rPr lang="en-US" sz="2000" b="1" u="sng" dirty="0">
                <a:solidFill>
                  <a:srgbClr val="FFC000"/>
                </a:solidFill>
              </a:rPr>
              <a:t>boxplot</a:t>
            </a:r>
            <a:r>
              <a:rPr lang="en-US" b="1" u="sng" dirty="0">
                <a:solidFill>
                  <a:srgbClr val="FFC000"/>
                </a:solidFill>
              </a:rPr>
              <a:t>.</a:t>
            </a:r>
          </a:p>
          <a:p>
            <a:pPr algn="l"/>
            <a:r>
              <a:rPr lang="en-US" b="1" dirty="0"/>
              <a:t>Variables we saw that did not affect (like the state), we removed from the database.</a:t>
            </a:r>
          </a:p>
        </p:txBody>
      </p:sp>
      <p:pic>
        <p:nvPicPr>
          <p:cNvPr id="10"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053" b="96316" l="3667" r="97000"/>
                    </a14:imgEffect>
                  </a14:imgLayer>
                </a14:imgProps>
              </a:ext>
              <a:ext uri="{28A0092B-C50C-407E-A947-70E740481C1C}">
                <a14:useLocalDpi xmlns:a14="http://schemas.microsoft.com/office/drawing/2010/main" val="0"/>
              </a:ext>
            </a:extLst>
          </a:blip>
          <a:srcRect/>
          <a:stretch>
            <a:fillRect/>
          </a:stretch>
        </p:blipFill>
        <p:spPr bwMode="auto">
          <a:xfrm>
            <a:off x="681746" y="3866101"/>
            <a:ext cx="2465081" cy="15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2723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Data Visualization</a:t>
            </a:r>
          </a:p>
        </p:txBody>
      </p:sp>
      <p:pic>
        <p:nvPicPr>
          <p:cNvPr id="92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783" r="4478"/>
          <a:stretch/>
        </p:blipFill>
        <p:spPr bwMode="auto">
          <a:xfrm>
            <a:off x="395537" y="2852936"/>
            <a:ext cx="5645099" cy="3168353"/>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6516216" y="4254355"/>
            <a:ext cx="2016224" cy="1477328"/>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defPPr>
              <a:defRPr lang="he-IL"/>
            </a:defPPr>
            <a:lvl1pPr algn="ctr">
              <a:defRPr>
                <a:solidFill>
                  <a:schemeClr val="bg1"/>
                </a:solidFill>
                <a:cs typeface="+mn-cs"/>
              </a:defRPr>
            </a:lvl1pPr>
          </a:lstStyle>
          <a:p>
            <a:r>
              <a:rPr lang="en-US" dirty="0"/>
              <a:t>As expected, the year and company of the vehicle has an impact on the price</a:t>
            </a:r>
            <a:endParaRPr lang="he-IL" dirty="0"/>
          </a:p>
        </p:txBody>
      </p:sp>
      <p:sp>
        <p:nvSpPr>
          <p:cNvPr id="6" name="TextBox 5"/>
          <p:cNvSpPr txBox="1"/>
          <p:nvPr/>
        </p:nvSpPr>
        <p:spPr>
          <a:xfrm>
            <a:off x="8604448" y="6413266"/>
            <a:ext cx="501490" cy="400110"/>
          </a:xfrm>
          <a:prstGeom prst="rect">
            <a:avLst/>
          </a:prstGeom>
          <a:noFill/>
        </p:spPr>
        <p:txBody>
          <a:bodyPr wrap="square" rtlCol="1">
            <a:spAutoFit/>
          </a:bodyPr>
          <a:lstStyle/>
          <a:p>
            <a:r>
              <a:rPr lang="en-US" sz="2000" b="1" dirty="0">
                <a:solidFill>
                  <a:srgbClr val="0559AD"/>
                </a:solidFill>
              </a:rPr>
              <a:t>17</a:t>
            </a:r>
            <a:endParaRPr lang="he-IL" sz="2000" b="1" dirty="0">
              <a:solidFill>
                <a:srgbClr val="0559AD"/>
              </a:solidFill>
            </a:endParaRP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90" r="10366"/>
          <a:stretch/>
        </p:blipFill>
        <p:spPr bwMode="auto">
          <a:xfrm>
            <a:off x="4064360" y="404421"/>
            <a:ext cx="4684103" cy="3168352"/>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4282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Data Visualization</a:t>
            </a:r>
          </a:p>
        </p:txBody>
      </p:sp>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015" r="5658"/>
          <a:stretch/>
        </p:blipFill>
        <p:spPr bwMode="auto">
          <a:xfrm>
            <a:off x="611560" y="3425117"/>
            <a:ext cx="5040560" cy="2740187"/>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6156176" y="4653136"/>
            <a:ext cx="2016224" cy="923330"/>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defPPr>
              <a:defRPr lang="he-IL"/>
            </a:defPPr>
            <a:lvl1pPr algn="ctr">
              <a:defRPr>
                <a:solidFill>
                  <a:schemeClr val="bg1"/>
                </a:solidFill>
                <a:cs typeface="+mn-cs"/>
              </a:defRPr>
            </a:lvl1pPr>
          </a:lstStyle>
          <a:p>
            <a:r>
              <a:rPr lang="en-US" dirty="0"/>
              <a:t>The KM that the vehicle has done is effect the price.</a:t>
            </a:r>
            <a:endParaRPr lang="he-IL" dirty="0"/>
          </a:p>
        </p:txBody>
      </p:sp>
      <p:sp>
        <p:nvSpPr>
          <p:cNvPr id="6" name="TextBox 5"/>
          <p:cNvSpPr txBox="1"/>
          <p:nvPr/>
        </p:nvSpPr>
        <p:spPr>
          <a:xfrm>
            <a:off x="611560" y="1412776"/>
            <a:ext cx="2592287" cy="1754326"/>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defPPr>
              <a:defRPr lang="he-IL"/>
            </a:defPPr>
            <a:lvl1pPr algn="ctr">
              <a:defRPr>
                <a:solidFill>
                  <a:schemeClr val="bg1"/>
                </a:solidFill>
                <a:cs typeface="+mn-cs"/>
              </a:defRPr>
            </a:lvl1pPr>
          </a:lstStyle>
          <a:p>
            <a:r>
              <a:rPr lang="en-US" dirty="0"/>
              <a:t>As we all know, the price that the company give to the vehicle is bigger and effect from the value that the manufacturer's suggested</a:t>
            </a:r>
            <a:endParaRPr lang="he-IL" dirty="0"/>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93" r="4268"/>
          <a:stretch/>
        </p:blipFill>
        <p:spPr bwMode="auto">
          <a:xfrm>
            <a:off x="3460686" y="1124744"/>
            <a:ext cx="5215770" cy="2808312"/>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8604448" y="6413266"/>
            <a:ext cx="501490" cy="400110"/>
          </a:xfrm>
          <a:prstGeom prst="rect">
            <a:avLst/>
          </a:prstGeom>
          <a:noFill/>
        </p:spPr>
        <p:txBody>
          <a:bodyPr wrap="square" rtlCol="1">
            <a:spAutoFit/>
          </a:bodyPr>
          <a:lstStyle/>
          <a:p>
            <a:r>
              <a:rPr lang="en-US" sz="2000" b="1" dirty="0">
                <a:solidFill>
                  <a:srgbClr val="0559AD"/>
                </a:solidFill>
              </a:rPr>
              <a:t>18</a:t>
            </a:r>
            <a:endParaRPr lang="he-IL" sz="2000" b="1" dirty="0">
              <a:solidFill>
                <a:srgbClr val="0559AD"/>
              </a:solidFill>
            </a:endParaRPr>
          </a:p>
        </p:txBody>
      </p:sp>
    </p:spTree>
    <p:extLst>
      <p:ext uri="{BB962C8B-B14F-4D97-AF65-F5344CB8AC3E}">
        <p14:creationId xmlns:p14="http://schemas.microsoft.com/office/powerpoint/2010/main" val="214258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Data Visualization</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533" r="5700"/>
          <a:stretch/>
        </p:blipFill>
        <p:spPr bwMode="auto">
          <a:xfrm>
            <a:off x="2267744" y="1124744"/>
            <a:ext cx="6431281" cy="3960440"/>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360040" y="2100912"/>
            <a:ext cx="1979712" cy="3416320"/>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defPPr>
              <a:defRPr lang="he-IL"/>
            </a:defPPr>
            <a:lvl1pPr algn="ctr">
              <a:defRPr>
                <a:solidFill>
                  <a:schemeClr val="bg1"/>
                </a:solidFill>
                <a:cs typeface="+mn-cs"/>
              </a:defRPr>
            </a:lvl1pPr>
          </a:lstStyle>
          <a:p>
            <a:r>
              <a:rPr lang="en-US" dirty="0"/>
              <a:t>We thought that the country in which the vehicle was sold would have an effect on the price.</a:t>
            </a:r>
          </a:p>
          <a:p>
            <a:r>
              <a:rPr lang="en-US" dirty="0"/>
              <a:t>According to the graph it can be seen that there is not so we decided to lower the variable.</a:t>
            </a:r>
            <a:endParaRPr lang="he-IL" dirty="0"/>
          </a:p>
        </p:txBody>
      </p:sp>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739" r="23115" b="-6082"/>
          <a:stretch/>
        </p:blipFill>
        <p:spPr bwMode="auto">
          <a:xfrm>
            <a:off x="2627784" y="5589240"/>
            <a:ext cx="4176464" cy="574526"/>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8604448" y="6413266"/>
            <a:ext cx="501490" cy="400110"/>
          </a:xfrm>
          <a:prstGeom prst="rect">
            <a:avLst/>
          </a:prstGeom>
          <a:noFill/>
        </p:spPr>
        <p:txBody>
          <a:bodyPr wrap="square" rtlCol="1">
            <a:spAutoFit/>
          </a:bodyPr>
          <a:lstStyle/>
          <a:p>
            <a:r>
              <a:rPr lang="en-US" sz="2000" b="1" dirty="0">
                <a:solidFill>
                  <a:srgbClr val="0559AD"/>
                </a:solidFill>
              </a:rPr>
              <a:t>19</a:t>
            </a:r>
            <a:endParaRPr lang="he-IL" sz="2000" b="1" dirty="0">
              <a:solidFill>
                <a:srgbClr val="0559AD"/>
              </a:solidFill>
            </a:endParaRPr>
          </a:p>
        </p:txBody>
      </p:sp>
    </p:spTree>
    <p:extLst>
      <p:ext uri="{BB962C8B-B14F-4D97-AF65-F5344CB8AC3E}">
        <p14:creationId xmlns:p14="http://schemas.microsoft.com/office/powerpoint/2010/main" val="895859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1681" y="710113"/>
            <a:ext cx="4680520" cy="4832092"/>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sz="3600" dirty="0">
                <a:solidFill>
                  <a:srgbClr val="FFD900"/>
                </a:solidFill>
              </a:rPr>
              <a:t>CarMax</a:t>
            </a:r>
          </a:p>
          <a:p>
            <a:pPr algn="ctr"/>
            <a:r>
              <a:rPr lang="en-US" sz="2800" dirty="0">
                <a:solidFill>
                  <a:srgbClr val="FFD900"/>
                </a:solidFill>
              </a:rPr>
              <a:t>Who we are?</a:t>
            </a:r>
          </a:p>
          <a:p>
            <a:pPr algn="l"/>
            <a:endParaRPr lang="en-US" sz="2800" dirty="0"/>
          </a:p>
          <a:p>
            <a:pPr algn="l"/>
            <a:r>
              <a:rPr lang="en-US" dirty="0">
                <a:solidFill>
                  <a:schemeClr val="bg1"/>
                </a:solidFill>
              </a:rPr>
              <a:t>Company that buys used vehicles, repairs them and sells at an attractive price.</a:t>
            </a:r>
          </a:p>
          <a:p>
            <a:pPr algn="l"/>
            <a:endParaRPr lang="en-US" dirty="0">
              <a:solidFill>
                <a:schemeClr val="bg1"/>
              </a:solidFill>
            </a:endParaRPr>
          </a:p>
          <a:p>
            <a:pPr algn="l"/>
            <a:r>
              <a:rPr lang="en-US" dirty="0">
                <a:solidFill>
                  <a:schemeClr val="bg1"/>
                </a:solidFill>
              </a:rPr>
              <a:t>Was first open in September 1993, since then there is more than 220 stores.</a:t>
            </a:r>
          </a:p>
          <a:p>
            <a:pPr algn="l"/>
            <a:endParaRPr lang="en-US" dirty="0">
              <a:solidFill>
                <a:schemeClr val="bg1"/>
              </a:solidFill>
            </a:endParaRPr>
          </a:p>
          <a:p>
            <a:pPr algn="l"/>
            <a:r>
              <a:rPr lang="en-US" dirty="0">
                <a:solidFill>
                  <a:schemeClr val="bg1"/>
                </a:solidFill>
              </a:rPr>
              <a:t>On of the largest retailer of used car in USA.  </a:t>
            </a:r>
            <a:endParaRPr lang="he-IL" dirty="0">
              <a:solidFill>
                <a:schemeClr val="bg1"/>
              </a:solidFill>
            </a:endParaRPr>
          </a:p>
          <a:p>
            <a:pPr algn="l"/>
            <a:endParaRPr lang="en-US" dirty="0">
              <a:solidFill>
                <a:schemeClr val="bg1"/>
              </a:solidFill>
            </a:endParaRPr>
          </a:p>
          <a:p>
            <a:pPr algn="l"/>
            <a:r>
              <a:rPr lang="en-US" dirty="0">
                <a:solidFill>
                  <a:schemeClr val="bg1"/>
                </a:solidFill>
              </a:rPr>
              <a:t>The company website has detailed and specific information about each vehicle. Allows the buyer to find the right vehicle for him without having to go to the store.</a:t>
            </a:r>
            <a:endParaRPr lang="he-IL" dirty="0">
              <a:solidFill>
                <a:schemeClr val="bg1"/>
              </a:solidFill>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70221">
            <a:off x="5445352" y="873670"/>
            <a:ext cx="3219282" cy="2592288"/>
          </a:xfrm>
          <a:prstGeom prst="rect">
            <a:avLst/>
          </a:prstGeom>
          <a:noFill/>
          <a:ln w="28575">
            <a:solidFill>
              <a:srgbClr val="FFD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3693030"/>
            <a:ext cx="3384376" cy="2256250"/>
          </a:xfrm>
          <a:prstGeom prst="rect">
            <a:avLst/>
          </a:prstGeom>
          <a:noFill/>
          <a:ln w="38100">
            <a:solidFill>
              <a:srgbClr val="FFD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2</a:t>
            </a:r>
            <a:endParaRPr lang="he-IL" sz="2000" b="1" dirty="0">
              <a:solidFill>
                <a:srgbClr val="FFC000"/>
              </a:solidFill>
            </a:endParaRPr>
          </a:p>
        </p:txBody>
      </p:sp>
    </p:spTree>
    <p:extLst>
      <p:ext uri="{BB962C8B-B14F-4D97-AF65-F5344CB8AC3E}">
        <p14:creationId xmlns:p14="http://schemas.microsoft.com/office/powerpoint/2010/main" val="900764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The Dataset</a:t>
            </a:r>
          </a:p>
        </p:txBody>
      </p:sp>
      <p:sp>
        <p:nvSpPr>
          <p:cNvPr id="9" name="TextBox 8"/>
          <p:cNvSpPr txBox="1"/>
          <p:nvPr/>
        </p:nvSpPr>
        <p:spPr>
          <a:xfrm>
            <a:off x="8604448" y="6413266"/>
            <a:ext cx="501490" cy="400110"/>
          </a:xfrm>
          <a:prstGeom prst="rect">
            <a:avLst/>
          </a:prstGeom>
          <a:noFill/>
        </p:spPr>
        <p:txBody>
          <a:bodyPr wrap="square" rtlCol="1">
            <a:spAutoFit/>
          </a:bodyPr>
          <a:lstStyle/>
          <a:p>
            <a:r>
              <a:rPr lang="en-US" sz="2000" b="1" dirty="0">
                <a:solidFill>
                  <a:srgbClr val="0559AD"/>
                </a:solidFill>
              </a:rPr>
              <a:t>20</a:t>
            </a:r>
            <a:endParaRPr lang="he-IL" sz="2000" b="1" dirty="0">
              <a:solidFill>
                <a:srgbClr val="0559AD"/>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404664"/>
            <a:ext cx="3083024" cy="5794433"/>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782" y="4686672"/>
            <a:ext cx="1786682" cy="1006093"/>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467544" y="1916832"/>
            <a:ext cx="3600400" cy="1200329"/>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defPPr>
              <a:defRPr lang="he-IL"/>
            </a:defPPr>
            <a:lvl1pPr algn="ctr">
              <a:defRPr>
                <a:solidFill>
                  <a:schemeClr val="bg1"/>
                </a:solidFill>
                <a:cs typeface="+mn-cs"/>
              </a:defRPr>
            </a:lvl1pPr>
          </a:lstStyle>
          <a:p>
            <a:r>
              <a:rPr lang="en-US" dirty="0"/>
              <a:t>After all the cleaning and dropping cells, we were left with a dataset that contains only cells that can affect the price</a:t>
            </a:r>
            <a:endParaRPr lang="he-IL" dirty="0"/>
          </a:p>
        </p:txBody>
      </p:sp>
    </p:spTree>
    <p:extLst>
      <p:ext uri="{BB962C8B-B14F-4D97-AF65-F5344CB8AC3E}">
        <p14:creationId xmlns:p14="http://schemas.microsoft.com/office/powerpoint/2010/main" val="1628594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1"/>
          </p:nvPr>
        </p:nvSpPr>
        <p:spPr/>
        <p:txBody>
          <a:bodyPr/>
          <a:lstStyle/>
          <a:p>
            <a:r>
              <a:rPr lang="en-US" dirty="0"/>
              <a:t>Multiple Linear Regression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556792"/>
            <a:ext cx="5406996" cy="708844"/>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11560" y="2564904"/>
            <a:ext cx="7560840" cy="3416320"/>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l"/>
            <a:r>
              <a:rPr lang="en-US" b="1" dirty="0">
                <a:cs typeface="+mn-cs"/>
              </a:rPr>
              <a:t>What is linear regression?</a:t>
            </a:r>
          </a:p>
          <a:p>
            <a:pPr algn="l"/>
            <a:endParaRPr lang="en-US" dirty="0">
              <a:cs typeface="+mn-cs"/>
            </a:endParaRPr>
          </a:p>
          <a:p>
            <a:pPr algn="l"/>
            <a:r>
              <a:rPr lang="en-US" dirty="0">
                <a:cs typeface="+mn-cs"/>
              </a:rPr>
              <a:t>mathematical method for finding the parameters of the relationship between an independent variable X and a dependent variable Y, assuming that the relationship between them is linear. The method is used to analyze statistical samples.</a:t>
            </a:r>
          </a:p>
          <a:p>
            <a:pPr algn="l"/>
            <a:r>
              <a:rPr lang="en-US" dirty="0">
                <a:cs typeface="+mn-cs"/>
              </a:rPr>
              <a:t>The linear regression formula calculates the straight line passing through the points in the sample. In precise direct contact mode all points in the sample will be on the line itself. In reality additional factors affect the sample and the dots are usually scattered around the line. </a:t>
            </a:r>
            <a:r>
              <a:rPr lang="en-US" b="1" dirty="0">
                <a:cs typeface="+mn-cs"/>
              </a:rPr>
              <a:t>Multiple linear regression</a:t>
            </a:r>
            <a:r>
              <a:rPr lang="en-US" dirty="0">
                <a:cs typeface="+mn-cs"/>
              </a:rPr>
              <a:t> calculates a relationship between several independent variables together, and one dependent variable.</a:t>
            </a:r>
          </a:p>
        </p:txBody>
      </p:sp>
      <p:sp>
        <p:nvSpPr>
          <p:cNvPr id="7" name="TextBox 6"/>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21</a:t>
            </a:r>
            <a:endParaRPr lang="he-IL" sz="2000" b="1" dirty="0">
              <a:solidFill>
                <a:srgbClr val="FFC000"/>
              </a:solidFill>
            </a:endParaRPr>
          </a:p>
        </p:txBody>
      </p:sp>
    </p:spTree>
    <p:extLst>
      <p:ext uri="{BB962C8B-B14F-4D97-AF65-F5344CB8AC3E}">
        <p14:creationId xmlns:p14="http://schemas.microsoft.com/office/powerpoint/2010/main" val="1175002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1"/>
          </p:nvPr>
        </p:nvSpPr>
        <p:spPr/>
        <p:txBody>
          <a:bodyPr/>
          <a:lstStyle/>
          <a:p>
            <a:r>
              <a:rPr lang="en-US" dirty="0"/>
              <a:t>Dummify The Categorical Variables</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3698"/>
          <a:stretch/>
        </p:blipFill>
        <p:spPr bwMode="auto">
          <a:xfrm>
            <a:off x="590892" y="1628800"/>
            <a:ext cx="4845204" cy="1062410"/>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27447"/>
          <a:stretch/>
        </p:blipFill>
        <p:spPr bwMode="auto">
          <a:xfrm>
            <a:off x="1259632" y="3965798"/>
            <a:ext cx="6973143" cy="1911474"/>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חץ ימינה 9"/>
          <p:cNvSpPr/>
          <p:nvPr/>
        </p:nvSpPr>
        <p:spPr>
          <a:xfrm rot="5400000">
            <a:off x="2027605" y="3237090"/>
            <a:ext cx="937995" cy="169686"/>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p:cNvSpPr txBox="1"/>
          <p:nvPr/>
        </p:nvSpPr>
        <p:spPr>
          <a:xfrm>
            <a:off x="5868144" y="1448164"/>
            <a:ext cx="2808312" cy="2308324"/>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cs typeface="+mn-cs"/>
              </a:rPr>
              <a:t>We convert all category data to dummy variables. In this way we turn the subcategories of each variable into a column and represent in 1 when the subcategory exists and in 0 when it does not.</a:t>
            </a:r>
            <a:endParaRPr lang="he-IL" dirty="0">
              <a:cs typeface="+mn-cs"/>
            </a:endParaRPr>
          </a:p>
        </p:txBody>
      </p:sp>
      <p:sp>
        <p:nvSpPr>
          <p:cNvPr id="12" name="TextBox 11"/>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22</a:t>
            </a:r>
            <a:endParaRPr lang="he-IL" sz="2000" b="1" dirty="0">
              <a:solidFill>
                <a:srgbClr val="FFC000"/>
              </a:solidFill>
            </a:endParaRPr>
          </a:p>
        </p:txBody>
      </p:sp>
    </p:spTree>
    <p:extLst>
      <p:ext uri="{BB962C8B-B14F-4D97-AF65-F5344CB8AC3E}">
        <p14:creationId xmlns:p14="http://schemas.microsoft.com/office/powerpoint/2010/main" val="116846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Run the Multiple Linear Regression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46" y="1380752"/>
            <a:ext cx="7025891" cy="1134616"/>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463" y="2211632"/>
            <a:ext cx="1124322" cy="753296"/>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223663" y="2894661"/>
            <a:ext cx="3882446" cy="646331"/>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cs typeface="+mn-cs"/>
              </a:rPr>
              <a:t>Divide the dataset into 40% test and 60% for training</a:t>
            </a:r>
            <a:endParaRPr lang="he-IL" dirty="0">
              <a:cs typeface="+mn-cs"/>
            </a:endParaRPr>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802808"/>
            <a:ext cx="5769349" cy="1498400"/>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מחבר מעוקל 6"/>
          <p:cNvCxnSpPr/>
          <p:nvPr/>
        </p:nvCxnSpPr>
        <p:spPr>
          <a:xfrm rot="10800000">
            <a:off x="6236893" y="1995300"/>
            <a:ext cx="1224146" cy="753605"/>
          </a:xfrm>
          <a:prstGeom prst="curvedConnector3">
            <a:avLst>
              <a:gd name="adj1" fmla="val 50000"/>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 name="מחבר מעוקל 9"/>
          <p:cNvCxnSpPr/>
          <p:nvPr/>
        </p:nvCxnSpPr>
        <p:spPr>
          <a:xfrm rot="10800000" flipV="1">
            <a:off x="4932041" y="3685009"/>
            <a:ext cx="936104" cy="579817"/>
          </a:xfrm>
          <a:prstGeom prst="curvedConnector3">
            <a:avLst>
              <a:gd name="adj1" fmla="val 50000"/>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3948023"/>
            <a:ext cx="2373144" cy="2649329"/>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13" name="חץ ימינה 12"/>
          <p:cNvSpPr/>
          <p:nvPr/>
        </p:nvSpPr>
        <p:spPr>
          <a:xfrm>
            <a:off x="4930150" y="5843076"/>
            <a:ext cx="937995" cy="169686"/>
          </a:xfrm>
          <a:prstGeom prst="rightArrow">
            <a:avLst/>
          </a:prstGeom>
          <a:solidFill>
            <a:srgbClr val="0559AD"/>
          </a:solidFill>
          <a:ln>
            <a:solidFill>
              <a:srgbClr val="0559AD"/>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TextBox 13"/>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23</a:t>
            </a:r>
            <a:endParaRPr lang="he-IL" sz="2000" b="1" dirty="0">
              <a:solidFill>
                <a:srgbClr val="FFC000"/>
              </a:solidFill>
            </a:endParaRPr>
          </a:p>
        </p:txBody>
      </p:sp>
    </p:spTree>
    <p:extLst>
      <p:ext uri="{BB962C8B-B14F-4D97-AF65-F5344CB8AC3E}">
        <p14:creationId xmlns:p14="http://schemas.microsoft.com/office/powerpoint/2010/main" val="2517450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p:cNvSpPr>
            <a:spLocks noGrp="1"/>
          </p:cNvSpPr>
          <p:nvPr>
            <p:ph type="body" sz="quarter" idx="11"/>
          </p:nvPr>
        </p:nvSpPr>
        <p:spPr/>
        <p:txBody>
          <a:bodyPr/>
          <a:lstStyle/>
          <a:p>
            <a:r>
              <a:rPr lang="en-US" dirty="0"/>
              <a:t>Interpreting Data</a:t>
            </a:r>
            <a:endParaRPr lang="he-IL"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65" y="1687448"/>
            <a:ext cx="4047847" cy="1005260"/>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334"/>
          <a:stretch/>
        </p:blipFill>
        <p:spPr bwMode="auto">
          <a:xfrm>
            <a:off x="827584" y="3821372"/>
            <a:ext cx="7445208" cy="1851707"/>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5" name="מלבן 4"/>
          <p:cNvSpPr/>
          <p:nvPr/>
        </p:nvSpPr>
        <p:spPr>
          <a:xfrm>
            <a:off x="4355976" y="4149080"/>
            <a:ext cx="3384376" cy="216024"/>
          </a:xfrm>
          <a:prstGeom prst="rect">
            <a:avLst/>
          </a:prstGeom>
          <a:no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p:cNvSpPr/>
          <p:nvPr/>
        </p:nvSpPr>
        <p:spPr>
          <a:xfrm>
            <a:off x="4355976" y="4365104"/>
            <a:ext cx="3384376" cy="216024"/>
          </a:xfrm>
          <a:prstGeom prst="rect">
            <a:avLst/>
          </a:prstGeom>
          <a:no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TextBox 8"/>
          <p:cNvSpPr txBox="1"/>
          <p:nvPr/>
        </p:nvSpPr>
        <p:spPr>
          <a:xfrm>
            <a:off x="4139952" y="980728"/>
            <a:ext cx="4516673" cy="2308324"/>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cs typeface="+mn-cs"/>
              </a:rPr>
              <a:t>The </a:t>
            </a:r>
            <a:r>
              <a:rPr lang="en-US" b="1" dirty="0">
                <a:cs typeface="+mn-cs"/>
              </a:rPr>
              <a:t>R-squared</a:t>
            </a:r>
            <a:r>
              <a:rPr lang="en-US" dirty="0">
                <a:cs typeface="+mn-cs"/>
              </a:rPr>
              <a:t> and </a:t>
            </a:r>
            <a:r>
              <a:rPr lang="en-US" b="1" dirty="0"/>
              <a:t>Adj. R-squared </a:t>
            </a:r>
            <a:r>
              <a:rPr lang="en-US" dirty="0"/>
              <a:t>they tell you what's the level of fitting of the model. </a:t>
            </a:r>
          </a:p>
          <a:p>
            <a:pPr algn="ctr"/>
            <a:r>
              <a:rPr lang="en-US" dirty="0"/>
              <a:t>Fitting of 100% means that you predict the </a:t>
            </a:r>
            <a:r>
              <a:rPr lang="en-US" b="1" dirty="0" err="1"/>
              <a:t>basePrice</a:t>
            </a:r>
            <a:r>
              <a:rPr lang="en-US" dirty="0"/>
              <a:t> without any error. Fitting of 0% means that you don't predict anything well. </a:t>
            </a:r>
            <a:r>
              <a:rPr lang="en-US" b="1" dirty="0"/>
              <a:t> </a:t>
            </a:r>
          </a:p>
          <a:p>
            <a:pPr algn="ctr"/>
            <a:r>
              <a:rPr lang="en-US" b="1" dirty="0"/>
              <a:t>Adj. R-squared </a:t>
            </a:r>
            <a:r>
              <a:rPr lang="en-US" dirty="0"/>
              <a:t> is like </a:t>
            </a:r>
            <a:r>
              <a:rPr lang="en-US" b="1" dirty="0"/>
              <a:t> R-squared</a:t>
            </a:r>
            <a:r>
              <a:rPr lang="en-US" dirty="0"/>
              <a:t> where the total number of variables is taken into account.  </a:t>
            </a:r>
            <a:endParaRPr lang="he-IL" dirty="0">
              <a:cs typeface="+mn-cs"/>
            </a:endParaRPr>
          </a:p>
        </p:txBody>
      </p:sp>
      <p:cxnSp>
        <p:nvCxnSpPr>
          <p:cNvPr id="10" name="מחבר מעוקל 9"/>
          <p:cNvCxnSpPr/>
          <p:nvPr/>
        </p:nvCxnSpPr>
        <p:spPr>
          <a:xfrm rot="16200000" flipH="1">
            <a:off x="6580966" y="3349734"/>
            <a:ext cx="734596" cy="576063"/>
          </a:xfrm>
          <a:prstGeom prst="curvedConnector3">
            <a:avLst>
              <a:gd name="adj1" fmla="val 50000"/>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24</a:t>
            </a:r>
            <a:endParaRPr lang="he-IL" sz="2000" b="1" dirty="0">
              <a:solidFill>
                <a:srgbClr val="FFC000"/>
              </a:solidFill>
            </a:endParaRPr>
          </a:p>
        </p:txBody>
      </p:sp>
    </p:spTree>
    <p:extLst>
      <p:ext uri="{BB962C8B-B14F-4D97-AF65-F5344CB8AC3E}">
        <p14:creationId xmlns:p14="http://schemas.microsoft.com/office/powerpoint/2010/main" val="3064490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57" t="3692" r="4899" b="3456"/>
          <a:stretch/>
        </p:blipFill>
        <p:spPr bwMode="auto">
          <a:xfrm>
            <a:off x="395536" y="764704"/>
            <a:ext cx="8469474" cy="3357117"/>
          </a:xfrm>
          <a:prstGeom prst="rect">
            <a:avLst/>
          </a:prstGeom>
          <a:noFill/>
          <a:ln w="38100">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מלבן 3"/>
          <p:cNvSpPr/>
          <p:nvPr/>
        </p:nvSpPr>
        <p:spPr>
          <a:xfrm>
            <a:off x="6084168" y="1052736"/>
            <a:ext cx="720080" cy="3069085"/>
          </a:xfrm>
          <a:prstGeom prst="rect">
            <a:avLst/>
          </a:prstGeom>
          <a:no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 name="TextBox 4"/>
              <p:cNvSpPr txBox="1"/>
              <p:nvPr/>
            </p:nvSpPr>
            <p:spPr>
              <a:xfrm>
                <a:off x="4331663" y="4509120"/>
                <a:ext cx="3744416" cy="1200329"/>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cs typeface="+mn-cs"/>
                  </a:rPr>
                  <a:t>When </a:t>
                </a:r>
                <a14:m>
                  <m:oMath xmlns:m="http://schemas.openxmlformats.org/officeDocument/2006/math">
                    <m:r>
                      <a:rPr lang="en-US" b="1" i="1">
                        <a:latin typeface="Cambria Math"/>
                        <a:cs typeface="+mn-cs"/>
                      </a:rPr>
                      <m:t>𝐏</m:t>
                    </m:r>
                    <m:r>
                      <a:rPr lang="en-US" b="1" i="1" smtClean="0">
                        <a:latin typeface="Cambria Math"/>
                        <a:cs typeface="+mn-cs"/>
                      </a:rPr>
                      <m:t>&gt;</m:t>
                    </m:r>
                    <m:d>
                      <m:dPr>
                        <m:begChr m:val="|"/>
                        <m:endChr m:val="|"/>
                        <m:ctrlPr>
                          <a:rPr lang="en-US" b="1" i="1" smtClean="0">
                            <a:latin typeface="Cambria Math" panose="02040503050406030204" pitchFamily="18" charset="0"/>
                            <a:cs typeface="+mn-cs"/>
                          </a:rPr>
                        </m:ctrlPr>
                      </m:dPr>
                      <m:e>
                        <m:r>
                          <a:rPr lang="en-US" b="1" i="1" smtClean="0">
                            <a:latin typeface="Cambria Math"/>
                            <a:cs typeface="+mn-cs"/>
                          </a:rPr>
                          <m:t>𝒕</m:t>
                        </m:r>
                      </m:e>
                    </m:d>
                  </m:oMath>
                </a14:m>
                <a:r>
                  <a:rPr lang="en-US" dirty="0">
                    <a:cs typeface="+mn-cs"/>
                  </a:rPr>
                  <a:t> is less than 5% (0.05) then the variable affects the price and if it is greater than 5% then it does not affect.</a:t>
                </a:r>
                <a:endParaRPr lang="he-IL" dirty="0">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331663" y="4509120"/>
                <a:ext cx="3744416" cy="1200329"/>
              </a:xfrm>
              <a:prstGeom prst="rect">
                <a:avLst/>
              </a:prstGeom>
              <a:blipFill>
                <a:blip r:embed="rId3"/>
                <a:stretch>
                  <a:fillRect/>
                </a:stretch>
              </a:blipFill>
              <a:effectLst>
                <a:glow rad="228600">
                  <a:srgbClr val="FFC000">
                    <a:alpha val="40000"/>
                  </a:srgbClr>
                </a:glow>
              </a:effectLst>
            </p:spPr>
            <p:txBody>
              <a:bodyPr/>
              <a:lstStyle/>
              <a:p>
                <a:r>
                  <a:rPr lang="he-IL">
                    <a:noFill/>
                  </a:rPr>
                  <a:t> </a:t>
                </a:r>
              </a:p>
            </p:txBody>
          </p:sp>
        </mc:Fallback>
      </mc:AlternateContent>
      <p:sp>
        <p:nvSpPr>
          <p:cNvPr id="14" name="TextBox 13"/>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25</a:t>
            </a:r>
            <a:endParaRPr lang="he-IL" sz="2000" b="1" dirty="0">
              <a:solidFill>
                <a:srgbClr val="FFC000"/>
              </a:solidFill>
            </a:endParaRPr>
          </a:p>
        </p:txBody>
      </p:sp>
    </p:spTree>
    <p:extLst>
      <p:ext uri="{BB962C8B-B14F-4D97-AF65-F5344CB8AC3E}">
        <p14:creationId xmlns:p14="http://schemas.microsoft.com/office/powerpoint/2010/main" val="689791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How Could we take this forward?</a:t>
            </a:r>
          </a:p>
        </p:txBody>
      </p:sp>
      <p:sp>
        <p:nvSpPr>
          <p:cNvPr id="3" name="TextBox 2"/>
          <p:cNvSpPr txBox="1"/>
          <p:nvPr/>
        </p:nvSpPr>
        <p:spPr>
          <a:xfrm>
            <a:off x="467544" y="1414517"/>
            <a:ext cx="6624736" cy="646331"/>
          </a:xfrm>
          <a:prstGeom prst="rect">
            <a:avLst/>
          </a:prstGeom>
          <a:noFill/>
        </p:spPr>
        <p:txBody>
          <a:bodyPr wrap="square" rtlCol="1">
            <a:spAutoFit/>
          </a:bodyPr>
          <a:lstStyle/>
          <a:p>
            <a:pPr algn="l"/>
            <a:r>
              <a:rPr lang="en-US" b="1" dirty="0"/>
              <a:t>we sought on the web on found that there are methods to choose the optimal sets of variable. (stepwise regression)</a:t>
            </a:r>
          </a:p>
        </p:txBody>
      </p:sp>
      <p:sp>
        <p:nvSpPr>
          <p:cNvPr id="4" name="TextBox 3"/>
          <p:cNvSpPr txBox="1"/>
          <p:nvPr/>
        </p:nvSpPr>
        <p:spPr>
          <a:xfrm>
            <a:off x="584263" y="2433662"/>
            <a:ext cx="5050439" cy="1200329"/>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l"/>
            <a:r>
              <a:rPr lang="en-US" b="1" dirty="0"/>
              <a:t>Random Forest</a:t>
            </a:r>
            <a:r>
              <a:rPr lang="en-US" dirty="0"/>
              <a:t> this model runs several sub models with a small number of variables on a random subset of datapoints. The performances are evaluated by averaging all the sub performances.</a:t>
            </a:r>
          </a:p>
        </p:txBody>
      </p:sp>
      <p:sp>
        <p:nvSpPr>
          <p:cNvPr id="5" name="TextBox 4"/>
          <p:cNvSpPr txBox="1"/>
          <p:nvPr/>
        </p:nvSpPr>
        <p:spPr>
          <a:xfrm>
            <a:off x="3635896" y="4532927"/>
            <a:ext cx="4968552" cy="1200329"/>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p>
            <a:pPr algn="l"/>
            <a:r>
              <a:rPr lang="en-US" dirty="0">
                <a:solidFill>
                  <a:schemeClr val="bg1"/>
                </a:solidFill>
              </a:rPr>
              <a:t>maybe among the variables that we inputted in the model, some could be transformed in order to improve the performances of the our predictions? (feature engineering)</a:t>
            </a:r>
          </a:p>
        </p:txBody>
      </p:sp>
      <p:pic>
        <p:nvPicPr>
          <p:cNvPr id="8194"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8590" b="83462" l="0" r="100000"/>
                    </a14:imgEffect>
                  </a14:imgLayer>
                </a14:imgProps>
              </a:ext>
              <a:ext uri="{28A0092B-C50C-407E-A947-70E740481C1C}">
                <a14:useLocalDpi xmlns:a14="http://schemas.microsoft.com/office/drawing/2010/main" val="0"/>
              </a:ext>
            </a:extLst>
          </a:blip>
          <a:srcRect b="13677"/>
          <a:stretch/>
        </p:blipFill>
        <p:spPr bwMode="auto">
          <a:xfrm>
            <a:off x="6120172" y="2117047"/>
            <a:ext cx="2376264" cy="1599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9609" l="0" r="100000">
                        <a14:foregroundMark x1="49609" y1="37500" x2="49609" y2="37500"/>
                        <a14:foregroundMark x1="40234" y1="40234" x2="40234" y2="40234"/>
                        <a14:foregroundMark x1="30078" y1="39063" x2="30078" y2="39063"/>
                        <a14:foregroundMark x1="34375" y1="51172" x2="34375" y2="51172"/>
                        <a14:foregroundMark x1="23438" y1="50781" x2="23438" y2="50781"/>
                        <a14:foregroundMark x1="13281" y1="44531" x2="13281" y2="44531"/>
                        <a14:foregroundMark x1="27734" y1="33594" x2="27734" y2="33594"/>
                        <a14:foregroundMark x1="26172" y1="67969" x2="26172" y2="67969"/>
                        <a14:foregroundMark x1="29297" y1="62109" x2="29297" y2="62109"/>
                        <a14:foregroundMark x1="33203" y1="58203" x2="33203" y2="58203"/>
                      </a14:backgroundRemoval>
                    </a14:imgEffect>
                  </a14:imgLayer>
                </a14:imgProps>
              </a:ext>
              <a:ext uri="{28A0092B-C50C-407E-A947-70E740481C1C}">
                <a14:useLocalDpi xmlns:a14="http://schemas.microsoft.com/office/drawing/2010/main" val="0"/>
              </a:ext>
            </a:extLst>
          </a:blip>
          <a:srcRect/>
          <a:stretch>
            <a:fillRect/>
          </a:stretch>
        </p:blipFill>
        <p:spPr bwMode="auto">
          <a:xfrm>
            <a:off x="1475656" y="3810231"/>
            <a:ext cx="2069655" cy="2069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604448" y="6413266"/>
            <a:ext cx="501490" cy="400110"/>
          </a:xfrm>
          <a:prstGeom prst="rect">
            <a:avLst/>
          </a:prstGeom>
          <a:noFill/>
        </p:spPr>
        <p:txBody>
          <a:bodyPr wrap="square" rtlCol="1">
            <a:spAutoFit/>
          </a:bodyPr>
          <a:lstStyle/>
          <a:p>
            <a:r>
              <a:rPr lang="en-US" sz="2000" b="1">
                <a:solidFill>
                  <a:srgbClr val="FFC000"/>
                </a:solidFill>
              </a:rPr>
              <a:t>26</a:t>
            </a:r>
            <a:endParaRPr lang="he-IL" sz="2000" b="1" dirty="0">
              <a:solidFill>
                <a:srgbClr val="FFC000"/>
              </a:solidFill>
            </a:endParaRPr>
          </a:p>
        </p:txBody>
      </p:sp>
    </p:spTree>
    <p:extLst>
      <p:ext uri="{BB962C8B-B14F-4D97-AF65-F5344CB8AC3E}">
        <p14:creationId xmlns:p14="http://schemas.microsoft.com/office/powerpoint/2010/main" val="293955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type="body" sz="quarter" idx="11"/>
          </p:nvPr>
        </p:nvSpPr>
        <p:spPr>
          <a:prstGeom prst="rect">
            <a:avLst/>
          </a:prstGeom>
        </p:spPr>
        <p:txBody>
          <a:bodyPr/>
          <a:lstStyle/>
          <a:p>
            <a:pPr marL="0" indent="0">
              <a:buNone/>
            </a:pPr>
            <a:r>
              <a:rPr lang="en-US" b="1" dirty="0"/>
              <a:t>How to choose a car?</a:t>
            </a:r>
          </a:p>
        </p:txBody>
      </p:sp>
      <p:sp>
        <p:nvSpPr>
          <p:cNvPr id="3" name="TextBox 2"/>
          <p:cNvSpPr txBox="1"/>
          <p:nvPr/>
        </p:nvSpPr>
        <p:spPr>
          <a:xfrm>
            <a:off x="601680" y="1628800"/>
            <a:ext cx="5050439" cy="923330"/>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l"/>
            <a:r>
              <a:rPr lang="en-US" dirty="0"/>
              <a:t>Most people buy a used car according to the value of specific variables, such as year of manufacture, type of car, model, amount of miles, horsepower ....</a:t>
            </a:r>
          </a:p>
        </p:txBody>
      </p:sp>
      <p:sp>
        <p:nvSpPr>
          <p:cNvPr id="4" name="TextBox 3"/>
          <p:cNvSpPr txBox="1"/>
          <p:nvPr/>
        </p:nvSpPr>
        <p:spPr>
          <a:xfrm>
            <a:off x="3635896" y="3164775"/>
            <a:ext cx="4968552" cy="1200329"/>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p>
            <a:pPr algn="l"/>
            <a:r>
              <a:rPr lang="en-US" dirty="0">
                <a:solidFill>
                  <a:schemeClr val="bg1"/>
                </a:solidFill>
              </a:rPr>
              <a:t>The website give more information about the cars, that can give more indication of the vehicle and its value. Such as types of wheels, types of gears, seats, audio system, electric windows.</a:t>
            </a:r>
          </a:p>
        </p:txBody>
      </p:sp>
      <p:sp>
        <p:nvSpPr>
          <p:cNvPr id="5" name="TextBox 4"/>
          <p:cNvSpPr txBox="1"/>
          <p:nvPr/>
        </p:nvSpPr>
        <p:spPr>
          <a:xfrm>
            <a:off x="601681" y="4725144"/>
            <a:ext cx="5050438" cy="1200329"/>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l"/>
            <a:r>
              <a:rPr lang="en-US" dirty="0"/>
              <a:t>The addition of information can change the price of the car. The price of the vehicle can be higher or lower than its real price, depending on the additional features. </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4569224"/>
            <a:ext cx="1512168"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7247"/>
          <a:stretch/>
        </p:blipFill>
        <p:spPr bwMode="auto">
          <a:xfrm>
            <a:off x="899592" y="3069418"/>
            <a:ext cx="1928221" cy="1391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0" b="92143" l="0" r="100000">
                        <a14:foregroundMark x1="62308" y1="72143" x2="62308" y2="72143"/>
                        <a14:foregroundMark x1="37308" y1="72857" x2="37308" y2="72857"/>
                        <a14:foregroundMark x1="42308" y1="72500" x2="42308" y2="72500"/>
                        <a14:foregroundMark x1="46538" y1="73214" x2="46538" y2="73214"/>
                        <a14:foregroundMark x1="51154" y1="70357" x2="51154" y2="70357"/>
                        <a14:foregroundMark x1="39231" y1="68929" x2="39231" y2="68929"/>
                        <a14:foregroundMark x1="41538" y1="69643" x2="41538" y2="69643"/>
                        <a14:foregroundMark x1="60385" y1="70714" x2="60385" y2="70714"/>
                      </a14:backgroundRemoval>
                    </a14:imgEffect>
                  </a14:imgLayer>
                </a14:imgProps>
              </a:ext>
              <a:ext uri="{28A0092B-C50C-407E-A947-70E740481C1C}">
                <a14:useLocalDpi xmlns:a14="http://schemas.microsoft.com/office/drawing/2010/main" val="0"/>
              </a:ext>
            </a:extLst>
          </a:blip>
          <a:srcRect b="7247"/>
          <a:stretch/>
        </p:blipFill>
        <p:spPr bwMode="auto">
          <a:xfrm>
            <a:off x="6314306" y="1212787"/>
            <a:ext cx="1714078" cy="1712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3</a:t>
            </a:r>
            <a:endParaRPr lang="he-IL" sz="2000" b="1" dirty="0">
              <a:solidFill>
                <a:srgbClr val="FFC000"/>
              </a:solidFill>
            </a:endParaRPr>
          </a:p>
        </p:txBody>
      </p:sp>
    </p:spTree>
    <p:extLst>
      <p:ext uri="{BB962C8B-B14F-4D97-AF65-F5344CB8AC3E}">
        <p14:creationId xmlns:p14="http://schemas.microsoft.com/office/powerpoint/2010/main" val="3699484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b="1" dirty="0"/>
              <a:t>Main Steps</a:t>
            </a:r>
            <a:endParaRPr lang="he-IL" b="1" dirty="0"/>
          </a:p>
        </p:txBody>
      </p:sp>
      <p:cxnSp>
        <p:nvCxnSpPr>
          <p:cNvPr id="4" name="מחבר חץ ישר 3"/>
          <p:cNvCxnSpPr/>
          <p:nvPr/>
        </p:nvCxnSpPr>
        <p:spPr>
          <a:xfrm>
            <a:off x="611560" y="3633991"/>
            <a:ext cx="7920880"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1560" y="3850015"/>
            <a:ext cx="1440160" cy="646331"/>
          </a:xfrm>
          <a:prstGeom prst="rect">
            <a:avLst/>
          </a:prstGeom>
          <a:noFill/>
          <a:ln w="28575">
            <a:noFill/>
          </a:ln>
        </p:spPr>
        <p:txBody>
          <a:bodyPr wrap="square" rtlCol="1">
            <a:spAutoFit/>
          </a:bodyPr>
          <a:lstStyle/>
          <a:p>
            <a:pPr algn="ctr"/>
            <a:r>
              <a:rPr lang="en-US" b="1" dirty="0"/>
              <a:t>Scrape the Data</a:t>
            </a:r>
          </a:p>
        </p:txBody>
      </p:sp>
      <p:sp>
        <p:nvSpPr>
          <p:cNvPr id="8" name="TextBox 7"/>
          <p:cNvSpPr txBox="1"/>
          <p:nvPr/>
        </p:nvSpPr>
        <p:spPr>
          <a:xfrm>
            <a:off x="2070077" y="2771636"/>
            <a:ext cx="1421803" cy="646331"/>
          </a:xfrm>
          <a:prstGeom prst="rect">
            <a:avLst/>
          </a:prstGeom>
          <a:noFill/>
        </p:spPr>
        <p:txBody>
          <a:bodyPr wrap="square" rtlCol="1">
            <a:spAutoFit/>
          </a:bodyPr>
          <a:lstStyle/>
          <a:p>
            <a:pPr algn="ctr"/>
            <a:r>
              <a:rPr lang="en-US" b="1" dirty="0"/>
              <a:t>Scrubbing Data</a:t>
            </a:r>
            <a:endParaRPr lang="he-IL" b="1" dirty="0"/>
          </a:p>
        </p:txBody>
      </p:sp>
      <p:sp>
        <p:nvSpPr>
          <p:cNvPr id="9" name="TextBox 8"/>
          <p:cNvSpPr txBox="1"/>
          <p:nvPr/>
        </p:nvSpPr>
        <p:spPr>
          <a:xfrm>
            <a:off x="3466790" y="3850015"/>
            <a:ext cx="1465250" cy="646331"/>
          </a:xfrm>
          <a:prstGeom prst="rect">
            <a:avLst/>
          </a:prstGeom>
          <a:noFill/>
        </p:spPr>
        <p:txBody>
          <a:bodyPr wrap="square" rtlCol="1">
            <a:spAutoFit/>
          </a:bodyPr>
          <a:lstStyle/>
          <a:p>
            <a:pPr algn="ctr"/>
            <a:r>
              <a:rPr lang="en-US" b="1" dirty="0"/>
              <a:t>Data</a:t>
            </a:r>
            <a:r>
              <a:rPr lang="en-US" dirty="0"/>
              <a:t> </a:t>
            </a:r>
            <a:r>
              <a:rPr lang="en-US" b="1" dirty="0"/>
              <a:t>Visualization</a:t>
            </a:r>
          </a:p>
        </p:txBody>
      </p:sp>
      <p:sp>
        <p:nvSpPr>
          <p:cNvPr id="10" name="TextBox 9"/>
          <p:cNvSpPr txBox="1"/>
          <p:nvPr/>
        </p:nvSpPr>
        <p:spPr>
          <a:xfrm>
            <a:off x="5076056" y="2761993"/>
            <a:ext cx="1271054" cy="646331"/>
          </a:xfrm>
          <a:prstGeom prst="rect">
            <a:avLst/>
          </a:prstGeom>
          <a:noFill/>
        </p:spPr>
        <p:txBody>
          <a:bodyPr wrap="square" rtlCol="1">
            <a:spAutoFit/>
          </a:bodyPr>
          <a:lstStyle/>
          <a:p>
            <a:pPr algn="ctr"/>
            <a:r>
              <a:rPr lang="en-US" b="1" dirty="0"/>
              <a:t>Linear Regression</a:t>
            </a:r>
            <a:endParaRPr lang="he-IL" b="1" dirty="0"/>
          </a:p>
        </p:txBody>
      </p:sp>
      <p:sp>
        <p:nvSpPr>
          <p:cNvPr id="11" name="TextBox 10"/>
          <p:cNvSpPr txBox="1"/>
          <p:nvPr/>
        </p:nvSpPr>
        <p:spPr>
          <a:xfrm>
            <a:off x="6812937" y="3850015"/>
            <a:ext cx="1431471" cy="646331"/>
          </a:xfrm>
          <a:prstGeom prst="rect">
            <a:avLst/>
          </a:prstGeom>
          <a:noFill/>
        </p:spPr>
        <p:txBody>
          <a:bodyPr wrap="square" rtlCol="1">
            <a:spAutoFit/>
          </a:bodyPr>
          <a:lstStyle/>
          <a:p>
            <a:pPr algn="ctr"/>
            <a:r>
              <a:rPr lang="en-US" b="1" dirty="0"/>
              <a:t>Interpreting Data</a:t>
            </a:r>
            <a:endParaRPr lang="he-IL" b="1" dirty="0"/>
          </a:p>
        </p:txBody>
      </p:sp>
      <p:sp>
        <p:nvSpPr>
          <p:cNvPr id="12" name="אליפסה 11"/>
          <p:cNvSpPr/>
          <p:nvPr/>
        </p:nvSpPr>
        <p:spPr>
          <a:xfrm>
            <a:off x="1115616" y="3417967"/>
            <a:ext cx="432048" cy="385221"/>
          </a:xfrm>
          <a:prstGeom prst="ellipse">
            <a:avLst/>
          </a:prstGeom>
          <a:solidFill>
            <a:srgbClr val="0559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a:t>
            </a:r>
            <a:endParaRPr lang="he-IL" dirty="0"/>
          </a:p>
        </p:txBody>
      </p:sp>
      <p:sp>
        <p:nvSpPr>
          <p:cNvPr id="13" name="אליפסה 12"/>
          <p:cNvSpPr/>
          <p:nvPr/>
        </p:nvSpPr>
        <p:spPr>
          <a:xfrm>
            <a:off x="2555776" y="3441379"/>
            <a:ext cx="432048" cy="385221"/>
          </a:xfrm>
          <a:prstGeom prst="ellipse">
            <a:avLst/>
          </a:prstGeom>
          <a:solidFill>
            <a:srgbClr val="0559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
        <p:nvSpPr>
          <p:cNvPr id="14" name="אליפסה 13"/>
          <p:cNvSpPr/>
          <p:nvPr/>
        </p:nvSpPr>
        <p:spPr>
          <a:xfrm>
            <a:off x="3995936" y="3441378"/>
            <a:ext cx="432048" cy="385221"/>
          </a:xfrm>
          <a:prstGeom prst="ellipse">
            <a:avLst/>
          </a:prstGeom>
          <a:solidFill>
            <a:srgbClr val="0559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a:t>
            </a:r>
            <a:endParaRPr lang="he-IL" dirty="0"/>
          </a:p>
        </p:txBody>
      </p:sp>
      <p:sp>
        <p:nvSpPr>
          <p:cNvPr id="15" name="אליפסה 14"/>
          <p:cNvSpPr/>
          <p:nvPr/>
        </p:nvSpPr>
        <p:spPr>
          <a:xfrm>
            <a:off x="5436096" y="3441380"/>
            <a:ext cx="432048" cy="385221"/>
          </a:xfrm>
          <a:prstGeom prst="ellipse">
            <a:avLst/>
          </a:prstGeom>
          <a:solidFill>
            <a:srgbClr val="0559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he-IL" dirty="0"/>
          </a:p>
        </p:txBody>
      </p:sp>
      <p:sp>
        <p:nvSpPr>
          <p:cNvPr id="16" name="אליפסה 15"/>
          <p:cNvSpPr/>
          <p:nvPr/>
        </p:nvSpPr>
        <p:spPr>
          <a:xfrm>
            <a:off x="7236296" y="3464794"/>
            <a:ext cx="432048" cy="385221"/>
          </a:xfrm>
          <a:prstGeom prst="ellipse">
            <a:avLst/>
          </a:prstGeom>
          <a:solidFill>
            <a:srgbClr val="0559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5</a:t>
            </a:r>
            <a:endParaRPr lang="he-IL" dirty="0"/>
          </a:p>
        </p:txBody>
      </p:sp>
      <p:sp>
        <p:nvSpPr>
          <p:cNvPr id="18" name="TextBox 17"/>
          <p:cNvSpPr txBox="1"/>
          <p:nvPr/>
        </p:nvSpPr>
        <p:spPr>
          <a:xfrm>
            <a:off x="611560" y="1761783"/>
            <a:ext cx="1450039" cy="1200329"/>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t>Collecting the data from the site using URL</a:t>
            </a:r>
          </a:p>
        </p:txBody>
      </p:sp>
      <p:sp>
        <p:nvSpPr>
          <p:cNvPr id="19" name="TextBox 18"/>
          <p:cNvSpPr txBox="1"/>
          <p:nvPr/>
        </p:nvSpPr>
        <p:spPr>
          <a:xfrm>
            <a:off x="2051720" y="4028871"/>
            <a:ext cx="1450039" cy="1200329"/>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t>Cleaning, filtering and formatting the data</a:t>
            </a:r>
          </a:p>
        </p:txBody>
      </p:sp>
      <p:sp>
        <p:nvSpPr>
          <p:cNvPr id="20" name="TextBox 19"/>
          <p:cNvSpPr txBox="1"/>
          <p:nvPr/>
        </p:nvSpPr>
        <p:spPr>
          <a:xfrm>
            <a:off x="3414796" y="1525141"/>
            <a:ext cx="1600694" cy="1754326"/>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t>Comparing variables to the price and visualization for better understanding</a:t>
            </a:r>
          </a:p>
        </p:txBody>
      </p:sp>
      <p:sp>
        <p:nvSpPr>
          <p:cNvPr id="21" name="TextBox 20"/>
          <p:cNvSpPr txBox="1"/>
          <p:nvPr/>
        </p:nvSpPr>
        <p:spPr>
          <a:xfrm>
            <a:off x="4922161" y="3994031"/>
            <a:ext cx="1594055" cy="1754326"/>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t>Creating an algorithm (linear regression) for prediction and modeling</a:t>
            </a:r>
          </a:p>
        </p:txBody>
      </p:sp>
      <p:sp>
        <p:nvSpPr>
          <p:cNvPr id="22" name="TextBox 21"/>
          <p:cNvSpPr txBox="1"/>
          <p:nvPr/>
        </p:nvSpPr>
        <p:spPr>
          <a:xfrm>
            <a:off x="6588224" y="2156663"/>
            <a:ext cx="1728192" cy="1200329"/>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t>Understanding and delivering results and  future model</a:t>
            </a:r>
          </a:p>
        </p:txBody>
      </p:sp>
      <p:sp>
        <p:nvSpPr>
          <p:cNvPr id="23" name="TextBox 22"/>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4</a:t>
            </a:r>
            <a:endParaRPr lang="he-IL" sz="2000" b="1" dirty="0">
              <a:solidFill>
                <a:srgbClr val="FFC000"/>
              </a:solidFill>
            </a:endParaRPr>
          </a:p>
        </p:txBody>
      </p:sp>
    </p:spTree>
    <p:extLst>
      <p:ext uri="{BB962C8B-B14F-4D97-AF65-F5344CB8AC3E}">
        <p14:creationId xmlns:p14="http://schemas.microsoft.com/office/powerpoint/2010/main" val="1823087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Scrape the Data</a:t>
            </a: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597" b="17651"/>
          <a:stretch/>
        </p:blipFill>
        <p:spPr bwMode="auto">
          <a:xfrm>
            <a:off x="539552" y="1730481"/>
            <a:ext cx="6046558" cy="474383"/>
          </a:xfrm>
          <a:prstGeom prst="rect">
            <a:avLst/>
          </a:prstGeom>
          <a:noFill/>
          <a:ln w="28575">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789040"/>
            <a:ext cx="7128792" cy="2435969"/>
          </a:xfrm>
          <a:prstGeom prst="rect">
            <a:avLst/>
          </a:prstGeom>
          <a:noFill/>
          <a:ln w="38100">
            <a:solidFill>
              <a:srgbClr val="0559A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4966" y="2636912"/>
            <a:ext cx="3418961" cy="2031325"/>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solidFill>
                  <a:schemeClr val="bg1"/>
                </a:solidFill>
                <a:cs typeface="+mn-cs"/>
              </a:rPr>
              <a:t>Send a request to check if we can get the data from the website.</a:t>
            </a:r>
          </a:p>
          <a:p>
            <a:pPr algn="ctr"/>
            <a:endParaRPr lang="en-US" dirty="0">
              <a:solidFill>
                <a:schemeClr val="bg1"/>
              </a:solidFill>
              <a:cs typeface="+mn-cs"/>
            </a:endParaRPr>
          </a:p>
          <a:p>
            <a:pPr algn="ctr"/>
            <a:r>
              <a:rPr lang="en-US" dirty="0">
                <a:solidFill>
                  <a:schemeClr val="bg1"/>
                </a:solidFill>
                <a:cs typeface="+mn-cs"/>
              </a:rPr>
              <a:t>But it return an ERROR. after a little internet search we found out that this is </a:t>
            </a:r>
            <a:r>
              <a:rPr lang="en-US" b="1" dirty="0">
                <a:solidFill>
                  <a:schemeClr val="bg1"/>
                </a:solidFill>
                <a:cs typeface="+mn-cs"/>
              </a:rPr>
              <a:t>error 403 – </a:t>
            </a:r>
            <a:r>
              <a:rPr lang="en-US" dirty="0">
                <a:solidFill>
                  <a:schemeClr val="bg1"/>
                </a:solidFill>
                <a:cs typeface="+mn-cs"/>
              </a:rPr>
              <a:t>Access is blocked and protected. </a:t>
            </a:r>
          </a:p>
        </p:txBody>
      </p:sp>
      <p:pic>
        <p:nvPicPr>
          <p:cNvPr id="1031" name="Picture 7"/>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49000" y1="50125" x2="49000" y2="50125"/>
                        <a14:foregroundMark x1="16375" y1="49375" x2="16375" y2="49375"/>
                        <a14:foregroundMark x1="15750" y1="46250" x2="15750" y2="46250"/>
                        <a14:foregroundMark x1="12125" y1="45625" x2="12125" y2="45625"/>
                        <a14:foregroundMark x1="13250" y1="50375" x2="13250" y2="50375"/>
                        <a14:foregroundMark x1="35500" y1="19500" x2="35500" y2="19500"/>
                        <a14:foregroundMark x1="31625" y1="15000" x2="31625" y2="15000"/>
                        <a14:foregroundMark x1="31125" y1="19750" x2="31125" y2="19750"/>
                        <a14:foregroundMark x1="80750" y1="28750" x2="80750" y2="28750"/>
                        <a14:foregroundMark x1="79625" y1="33750" x2="79625" y2="33750"/>
                        <a14:foregroundMark x1="85625" y1="34000" x2="85625" y2="34000"/>
                        <a14:foregroundMark x1="85125" y1="29125" x2="85125" y2="29125"/>
                        <a14:foregroundMark x1="75000" y1="28000" x2="75000" y2="28000"/>
                        <a14:foregroundMark x1="73750" y1="25750" x2="73750" y2="25750"/>
                        <a14:foregroundMark x1="71625" y1="24125" x2="71625" y2="24125"/>
                        <a14:foregroundMark x1="69000" y1="22000" x2="69000" y2="22000"/>
                        <a14:foregroundMark x1="66750" y1="20750" x2="66750" y2="20750"/>
                        <a14:foregroundMark x1="64125" y1="19750" x2="64125" y2="19750"/>
                        <a14:foregroundMark x1="58375" y1="71875" x2="58375" y2="71875"/>
                        <a14:foregroundMark x1="56250" y1="72125" x2="56250" y2="72125"/>
                        <a14:foregroundMark x1="53250" y1="72375" x2="53250" y2="72375"/>
                        <a14:foregroundMark x1="50375" y1="73000" x2="50375" y2="73000"/>
                        <a14:foregroundMark x1="48000" y1="73000" x2="48000" y2="73000"/>
                        <a14:foregroundMark x1="45125" y1="73000" x2="45125" y2="73000"/>
                        <a14:foregroundMark x1="34250" y1="79750" x2="34250" y2="79750"/>
                        <a14:foregroundMark x1="29625" y1="80500" x2="29625" y2="80500"/>
                        <a14:foregroundMark x1="29625" y1="85375" x2="29625" y2="85375"/>
                        <a14:foregroundMark x1="34000" y1="84125" x2="34000" y2="84125"/>
                        <a14:foregroundMark x1="30375" y1="83125" x2="30375" y2="83125"/>
                        <a14:foregroundMark x1="74250" y1="71875" x2="74250" y2="71875"/>
                        <a14:foregroundMark x1="74250" y1="75500" x2="74250" y2="75500"/>
                        <a14:foregroundMark x1="77875" y1="75750" x2="77875" y2="75750"/>
                        <a14:foregroundMark x1="77125" y1="71875" x2="77125" y2="71875"/>
                        <a14:foregroundMark x1="35500" y1="14375" x2="35500" y2="14375"/>
                      </a14:backgroundRemoval>
                    </a14:imgEffect>
                  </a14:imgLayer>
                </a14:imgProps>
              </a:ext>
              <a:ext uri="{28A0092B-C50C-407E-A947-70E740481C1C}">
                <a14:useLocalDpi xmlns:a14="http://schemas.microsoft.com/office/drawing/2010/main" val="0"/>
              </a:ext>
            </a:extLst>
          </a:blip>
          <a:srcRect l="8134" t="8485" r="7588" b="9972"/>
          <a:stretch/>
        </p:blipFill>
        <p:spPr bwMode="auto">
          <a:xfrm>
            <a:off x="6295636" y="1484784"/>
            <a:ext cx="2524836" cy="2442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604448" y="6413266"/>
            <a:ext cx="501490" cy="400110"/>
          </a:xfrm>
          <a:prstGeom prst="rect">
            <a:avLst/>
          </a:prstGeom>
          <a:noFill/>
        </p:spPr>
        <p:txBody>
          <a:bodyPr wrap="square" rtlCol="1">
            <a:spAutoFit/>
          </a:bodyPr>
          <a:lstStyle/>
          <a:p>
            <a:r>
              <a:rPr lang="en-US" sz="2000" b="1" dirty="0">
                <a:solidFill>
                  <a:srgbClr val="0559AD"/>
                </a:solidFill>
              </a:rPr>
              <a:t>5</a:t>
            </a:r>
            <a:endParaRPr lang="he-IL" sz="2000" b="1" dirty="0">
              <a:solidFill>
                <a:srgbClr val="0559AD"/>
              </a:solidFill>
            </a:endParaRPr>
          </a:p>
        </p:txBody>
      </p:sp>
    </p:spTree>
    <p:extLst>
      <p:ext uri="{BB962C8B-B14F-4D97-AF65-F5344CB8AC3E}">
        <p14:creationId xmlns:p14="http://schemas.microsoft.com/office/powerpoint/2010/main" val="2512201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Scrape the Data</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645"/>
          <a:stretch/>
        </p:blipFill>
        <p:spPr bwMode="auto">
          <a:xfrm>
            <a:off x="495089" y="1268760"/>
            <a:ext cx="6867413" cy="1859657"/>
          </a:xfrm>
          <a:prstGeom prst="rect">
            <a:avLst/>
          </a:prstGeom>
          <a:noFill/>
          <a:ln w="28575">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6838" b="91026" l="6667" r="94000">
                        <a14:foregroundMark x1="65333" y1="20513" x2="65333" y2="20513"/>
                        <a14:foregroundMark x1="48000" y1="22650" x2="48000" y2="22650"/>
                        <a14:foregroundMark x1="38444" y1="21154" x2="38444" y2="21154"/>
                        <a14:foregroundMark x1="27111" y1="23077" x2="27111" y2="23077"/>
                        <a14:foregroundMark x1="18889" y1="27778" x2="18889" y2="27778"/>
                        <a14:foregroundMark x1="14000" y1="34829" x2="14000" y2="34829"/>
                        <a14:foregroundMark x1="84444" y1="29060" x2="84444" y2="29060"/>
                        <a14:foregroundMark x1="78667" y1="36538" x2="78667" y2="36538"/>
                        <a14:foregroundMark x1="65333" y1="41453" x2="65333" y2="41453"/>
                        <a14:foregroundMark x1="41111" y1="70726" x2="41111" y2="70726"/>
                        <a14:foregroundMark x1="72000" y1="19872" x2="72000" y2="19872"/>
                      </a14:backgroundRemoval>
                    </a14:imgEffect>
                  </a14:imgLayer>
                </a14:imgProps>
              </a:ext>
              <a:ext uri="{28A0092B-C50C-407E-A947-70E740481C1C}">
                <a14:useLocalDpi xmlns:a14="http://schemas.microsoft.com/office/drawing/2010/main" val="0"/>
              </a:ext>
            </a:extLst>
          </a:blip>
          <a:srcRect b="5377"/>
          <a:stretch/>
        </p:blipFill>
        <p:spPr bwMode="auto">
          <a:xfrm>
            <a:off x="6948264" y="0"/>
            <a:ext cx="2327280" cy="229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WINDOWS-2017\Desktop\לימודים\pyton3\מטלת סיכום\inspect_website_1.jpeg"/>
          <p:cNvPicPr>
            <a:picLocks noChangeAspect="1" noChangeArrowheads="1"/>
          </p:cNvPicPr>
          <p:nvPr/>
        </p:nvPicPr>
        <p:blipFill rotWithShape="1">
          <a:blip r:embed="rId6">
            <a:extLst>
              <a:ext uri="{28A0092B-C50C-407E-A947-70E740481C1C}">
                <a14:useLocalDpi xmlns:a14="http://schemas.microsoft.com/office/drawing/2010/main" val="0"/>
              </a:ext>
            </a:extLst>
          </a:blip>
          <a:srcRect l="48831" t="2551" r="10195" b="62513"/>
          <a:stretch/>
        </p:blipFill>
        <p:spPr bwMode="auto">
          <a:xfrm>
            <a:off x="500556" y="3573015"/>
            <a:ext cx="5079556" cy="2279177"/>
          </a:xfrm>
          <a:prstGeom prst="rect">
            <a:avLst/>
          </a:prstGeom>
          <a:noFill/>
          <a:ln w="28575">
            <a:solidFill>
              <a:srgbClr val="0559AD"/>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08104" y="2276872"/>
            <a:ext cx="3240360" cy="3693319"/>
          </a:xfrm>
          <a:prstGeom prst="rect">
            <a:avLst/>
          </a:prstGeom>
          <a:gradFill flip="none" rotWithShape="1">
            <a:gsLst>
              <a:gs pos="0">
                <a:srgbClr val="0559AD">
                  <a:shade val="30000"/>
                  <a:satMod val="115000"/>
                </a:srgbClr>
              </a:gs>
              <a:gs pos="50000">
                <a:srgbClr val="0559AD">
                  <a:shade val="67500"/>
                  <a:satMod val="115000"/>
                </a:srgbClr>
              </a:gs>
              <a:gs pos="100000">
                <a:srgbClr val="0559AD">
                  <a:shade val="100000"/>
                  <a:satMod val="115000"/>
                </a:srgbClr>
              </a:gs>
            </a:gsLst>
            <a:path path="circle">
              <a:fillToRect l="100000" t="100000"/>
            </a:path>
            <a:tileRect r="-100000" b="-100000"/>
          </a:gradFill>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solidFill>
                  <a:schemeClr val="bg1"/>
                </a:solidFill>
                <a:cs typeface="+mn-cs"/>
              </a:rPr>
              <a:t>We start check the web and his HTML, when we saw that there was access to information for every click on the site (the file with the biggest size).</a:t>
            </a:r>
          </a:p>
          <a:p>
            <a:pPr algn="ctr"/>
            <a:r>
              <a:rPr lang="en-US" dirty="0">
                <a:solidFill>
                  <a:schemeClr val="bg1"/>
                </a:solidFill>
                <a:cs typeface="+mn-cs"/>
              </a:rPr>
              <a:t>So we use this in our function for every page in the website.</a:t>
            </a:r>
          </a:p>
          <a:p>
            <a:pPr algn="ctr"/>
            <a:endParaRPr lang="en-US" dirty="0">
              <a:solidFill>
                <a:schemeClr val="bg1"/>
              </a:solidFill>
              <a:cs typeface="+mn-cs"/>
            </a:endParaRPr>
          </a:p>
          <a:p>
            <a:pPr algn="ctr"/>
            <a:r>
              <a:rPr lang="en-US" dirty="0">
                <a:solidFill>
                  <a:schemeClr val="bg1"/>
                </a:solidFill>
                <a:cs typeface="+mn-cs"/>
              </a:rPr>
              <a:t>The function call the URL in rang of 0-100 for all possible results of the page, because we did not know how many results there are in total, we set a maximum. </a:t>
            </a:r>
          </a:p>
        </p:txBody>
      </p:sp>
      <p:sp>
        <p:nvSpPr>
          <p:cNvPr id="7" name="TextBox 6"/>
          <p:cNvSpPr txBox="1"/>
          <p:nvPr/>
        </p:nvSpPr>
        <p:spPr>
          <a:xfrm>
            <a:off x="8604448" y="6413266"/>
            <a:ext cx="501490" cy="400110"/>
          </a:xfrm>
          <a:prstGeom prst="rect">
            <a:avLst/>
          </a:prstGeom>
          <a:noFill/>
        </p:spPr>
        <p:txBody>
          <a:bodyPr wrap="square" rtlCol="1">
            <a:spAutoFit/>
          </a:bodyPr>
          <a:lstStyle/>
          <a:p>
            <a:r>
              <a:rPr lang="en-US" sz="2000" b="1" dirty="0">
                <a:solidFill>
                  <a:srgbClr val="0559AD"/>
                </a:solidFill>
              </a:rPr>
              <a:t>6</a:t>
            </a:r>
            <a:endParaRPr lang="he-IL" sz="2000" b="1" dirty="0">
              <a:solidFill>
                <a:srgbClr val="0559AD"/>
              </a:solidFill>
            </a:endParaRPr>
          </a:p>
        </p:txBody>
      </p:sp>
    </p:spTree>
    <p:extLst>
      <p:ext uri="{BB962C8B-B14F-4D97-AF65-F5344CB8AC3E}">
        <p14:creationId xmlns:p14="http://schemas.microsoft.com/office/powerpoint/2010/main" val="264241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Scrape the Data</a:t>
            </a: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1244"/>
          <a:stretch/>
        </p:blipFill>
        <p:spPr bwMode="auto">
          <a:xfrm>
            <a:off x="646104" y="1556792"/>
            <a:ext cx="4105691" cy="763141"/>
          </a:xfrm>
          <a:prstGeom prst="rect">
            <a:avLst/>
          </a:prstGeom>
          <a:noFill/>
          <a:ln w="28575">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4102"/>
          <a:stretch/>
        </p:blipFill>
        <p:spPr bwMode="auto">
          <a:xfrm>
            <a:off x="2698949" y="2204864"/>
            <a:ext cx="4105691" cy="783445"/>
          </a:xfrm>
          <a:prstGeom prst="rect">
            <a:avLst/>
          </a:prstGeom>
          <a:noFill/>
          <a:ln w="28575">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693" r="9199"/>
          <a:stretch/>
        </p:blipFill>
        <p:spPr bwMode="auto">
          <a:xfrm>
            <a:off x="467544" y="4005064"/>
            <a:ext cx="5186150" cy="1516757"/>
          </a:xfrm>
          <a:prstGeom prst="rect">
            <a:avLst/>
          </a:prstGeom>
          <a:noFill/>
          <a:ln w="28575">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5796136" y="2780928"/>
            <a:ext cx="2880320" cy="2862322"/>
          </a:xfrm>
          <a:prstGeom prst="rect">
            <a:avLst/>
          </a:prstGeom>
          <a:solidFill>
            <a:srgbClr val="0559AD"/>
          </a:solidFill>
          <a:ln>
            <a:solidFill>
              <a:srgbClr val="0559AD"/>
            </a:solidFill>
          </a:ln>
          <a:effectLst>
            <a:glow rad="228600">
              <a:schemeClr val="accent1">
                <a:satMod val="175000"/>
                <a:alpha val="40000"/>
              </a:schemeClr>
            </a:glow>
          </a:effectLst>
        </p:spPr>
        <p:style>
          <a:lnRef idx="0">
            <a:scrgbClr r="0" g="0" b="0"/>
          </a:lnRef>
          <a:fillRef idx="1002">
            <a:schemeClr val="dk2"/>
          </a:fillRef>
          <a:effectRef idx="0">
            <a:scrgbClr r="0" g="0" b="0"/>
          </a:effectRef>
          <a:fontRef idx="major"/>
        </p:style>
        <p:txBody>
          <a:bodyPr wrap="square" rtlCol="1">
            <a:spAutoFit/>
          </a:bodyPr>
          <a:lstStyle/>
          <a:p>
            <a:pPr algn="ctr"/>
            <a:r>
              <a:rPr lang="en-US" dirty="0">
                <a:solidFill>
                  <a:schemeClr val="bg1"/>
                </a:solidFill>
                <a:cs typeface="+mn-cs"/>
              </a:rPr>
              <a:t>We ran the test for two countries, so we could see if the country also had an effect.</a:t>
            </a:r>
          </a:p>
          <a:p>
            <a:pPr algn="ctr"/>
            <a:r>
              <a:rPr lang="en-US" dirty="0">
                <a:solidFill>
                  <a:schemeClr val="bg1"/>
                </a:solidFill>
                <a:cs typeface="+mn-cs"/>
              </a:rPr>
              <a:t>We saved the two information tables for the 2 countries, then merged them into one table containing over 60,000 rows and over 50 columns.</a:t>
            </a:r>
          </a:p>
        </p:txBody>
      </p:sp>
      <p:sp>
        <p:nvSpPr>
          <p:cNvPr id="7" name="TextBox 6"/>
          <p:cNvSpPr txBox="1"/>
          <p:nvPr/>
        </p:nvSpPr>
        <p:spPr>
          <a:xfrm>
            <a:off x="8604448" y="6413266"/>
            <a:ext cx="501490" cy="400110"/>
          </a:xfrm>
          <a:prstGeom prst="rect">
            <a:avLst/>
          </a:prstGeom>
          <a:noFill/>
        </p:spPr>
        <p:txBody>
          <a:bodyPr wrap="square" rtlCol="1">
            <a:spAutoFit/>
          </a:bodyPr>
          <a:lstStyle/>
          <a:p>
            <a:r>
              <a:rPr lang="en-US" sz="2000" b="1" dirty="0">
                <a:solidFill>
                  <a:srgbClr val="0559AD"/>
                </a:solidFill>
              </a:rPr>
              <a:t>7</a:t>
            </a:r>
            <a:endParaRPr lang="he-IL" sz="2000" b="1" dirty="0">
              <a:solidFill>
                <a:srgbClr val="0559AD"/>
              </a:solidFill>
            </a:endParaRPr>
          </a:p>
        </p:txBody>
      </p:sp>
    </p:spTree>
    <p:extLst>
      <p:ext uri="{BB962C8B-B14F-4D97-AF65-F5344CB8AC3E}">
        <p14:creationId xmlns:p14="http://schemas.microsoft.com/office/powerpoint/2010/main" val="2912846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1"/>
          </p:nvPr>
        </p:nvSpPr>
        <p:spPr/>
        <p:txBody>
          <a:bodyPr/>
          <a:lstStyle/>
          <a:p>
            <a:r>
              <a:rPr lang="en-US" dirty="0"/>
              <a:t>The Dataset</a:t>
            </a:r>
            <a:endParaRPr lang="he-IL"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623611"/>
            <a:ext cx="4172932" cy="4101533"/>
          </a:xfrm>
          <a:prstGeom prst="rect">
            <a:avLst/>
          </a:prstGeom>
          <a:noFill/>
          <a:ln w="28575">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64" y="3008473"/>
            <a:ext cx="6810615" cy="2940807"/>
          </a:xfrm>
          <a:prstGeom prst="rect">
            <a:avLst/>
          </a:prstGeom>
          <a:noFill/>
          <a:ln w="28575">
            <a:solidFill>
              <a:srgbClr val="0559AD"/>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8604448" y="6413266"/>
            <a:ext cx="501490" cy="400110"/>
          </a:xfrm>
          <a:prstGeom prst="rect">
            <a:avLst/>
          </a:prstGeom>
          <a:noFill/>
        </p:spPr>
        <p:txBody>
          <a:bodyPr wrap="square" rtlCol="1">
            <a:spAutoFit/>
          </a:bodyPr>
          <a:lstStyle/>
          <a:p>
            <a:r>
              <a:rPr lang="en-US" sz="2000" b="1" dirty="0">
                <a:solidFill>
                  <a:srgbClr val="0559AD"/>
                </a:solidFill>
              </a:rPr>
              <a:t>8</a:t>
            </a:r>
            <a:endParaRPr lang="he-IL" sz="2000" b="1" dirty="0">
              <a:solidFill>
                <a:srgbClr val="0559AD"/>
              </a:solidFill>
            </a:endParaRPr>
          </a:p>
        </p:txBody>
      </p:sp>
    </p:spTree>
    <p:extLst>
      <p:ext uri="{BB962C8B-B14F-4D97-AF65-F5344CB8AC3E}">
        <p14:creationId xmlns:p14="http://schemas.microsoft.com/office/powerpoint/2010/main" val="385962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1"/>
          </p:nvPr>
        </p:nvSpPr>
        <p:spPr/>
        <p:txBody>
          <a:bodyPr/>
          <a:lstStyle/>
          <a:p>
            <a:r>
              <a:rPr lang="en-US" dirty="0"/>
              <a:t>Scrubbing Data</a:t>
            </a:r>
            <a:endParaRPr lang="he-IL" dirty="0"/>
          </a:p>
        </p:txBody>
      </p:sp>
      <p:sp>
        <p:nvSpPr>
          <p:cNvPr id="4" name="TextBox 3"/>
          <p:cNvSpPr txBox="1"/>
          <p:nvPr/>
        </p:nvSpPr>
        <p:spPr>
          <a:xfrm>
            <a:off x="611560" y="1268760"/>
            <a:ext cx="7344816" cy="3970318"/>
          </a:xfrm>
          <a:prstGeom prst="rect">
            <a:avLst/>
          </a:prstGeom>
          <a:solidFill>
            <a:srgbClr val="FFC000"/>
          </a:solidFill>
          <a:effectLst>
            <a:glow rad="228600">
              <a:srgbClr val="FFC000">
                <a:alpha val="40000"/>
              </a:srgbClr>
            </a:glow>
          </a:effectLst>
        </p:spPr>
        <p:style>
          <a:lnRef idx="0">
            <a:scrgbClr r="0" g="0" b="0"/>
          </a:lnRef>
          <a:fillRef idx="1002">
            <a:schemeClr val="dk2"/>
          </a:fillRef>
          <a:effectRef idx="0">
            <a:scrgbClr r="0" g="0" b="0"/>
          </a:effectRef>
          <a:fontRef idx="major"/>
        </p:style>
        <p:txBody>
          <a:bodyPr wrap="square" rtlCol="1">
            <a:spAutoFit/>
          </a:bodyPr>
          <a:lstStyle/>
          <a:p>
            <a:pPr algn="l"/>
            <a:r>
              <a:rPr lang="en-US" dirty="0">
                <a:cs typeface="+mn-cs"/>
              </a:rPr>
              <a:t>We was check every column and row in the database. And make functions to deal with all the problems.</a:t>
            </a:r>
            <a:endParaRPr lang="he-IL" dirty="0">
              <a:cs typeface="+mn-cs"/>
            </a:endParaRPr>
          </a:p>
          <a:p>
            <a:pPr algn="l"/>
            <a:endParaRPr lang="en-US" b="1" dirty="0">
              <a:cs typeface="+mn-cs"/>
            </a:endParaRPr>
          </a:p>
          <a:p>
            <a:pPr algn="l"/>
            <a:r>
              <a:rPr lang="en-US" b="1" dirty="0">
                <a:cs typeface="+mn-cs"/>
              </a:rPr>
              <a:t>Dealing with duplicates info :</a:t>
            </a:r>
          </a:p>
          <a:p>
            <a:pPr algn="l"/>
            <a:r>
              <a:rPr lang="en-US" dirty="0">
                <a:cs typeface="+mn-cs"/>
              </a:rPr>
              <a:t>Check and drop the columns with the same information.</a:t>
            </a:r>
          </a:p>
          <a:p>
            <a:pPr algn="l"/>
            <a:r>
              <a:rPr lang="en-US" b="1" dirty="0">
                <a:cs typeface="+mn-cs"/>
              </a:rPr>
              <a:t>Deal with complement columns :</a:t>
            </a:r>
          </a:p>
          <a:p>
            <a:pPr algn="l"/>
            <a:r>
              <a:rPr lang="en-US" dirty="0">
                <a:cs typeface="+mn-cs"/>
              </a:rPr>
              <a:t>Comprehensive examination and merging of both into one column.</a:t>
            </a:r>
          </a:p>
          <a:p>
            <a:pPr algn="l"/>
            <a:r>
              <a:rPr lang="en-US" b="1" dirty="0">
                <a:cs typeface="+mn-cs"/>
              </a:rPr>
              <a:t>All cleaning :</a:t>
            </a:r>
          </a:p>
          <a:p>
            <a:pPr algn="l"/>
            <a:r>
              <a:rPr lang="en-US" dirty="0">
                <a:cs typeface="+mn-cs"/>
              </a:rPr>
              <a:t>Simplify information that is too complex and drops columns that didn’t give good info.</a:t>
            </a:r>
          </a:p>
          <a:p>
            <a:pPr algn="l"/>
            <a:r>
              <a:rPr lang="en-US" b="1" dirty="0">
                <a:cs typeface="+mn-cs"/>
              </a:rPr>
              <a:t>Dealing with missing values :</a:t>
            </a:r>
          </a:p>
          <a:p>
            <a:pPr algn="l"/>
            <a:r>
              <a:rPr lang="en-US" dirty="0">
                <a:cs typeface="+mn-cs"/>
              </a:rPr>
              <a:t>Dropping rows and columns with to many NAs, fill the category fields with common values and replace missing values ​​in numeric columns with average values.</a:t>
            </a:r>
          </a:p>
        </p:txBody>
      </p:sp>
      <p:pic>
        <p:nvPicPr>
          <p:cNvPr id="4099"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3884" y1="6528" x2="13884" y2="6528"/>
                        <a14:foregroundMark x1="10319" y1="26409" x2="10319" y2="26409"/>
                        <a14:foregroundMark x1="10788" y1="10386" x2="10788" y2="10386"/>
                        <a14:foregroundMark x1="10600" y1="3858" x2="10600" y2="3858"/>
                        <a14:foregroundMark x1="14916" y1="3116" x2="14916" y2="3116"/>
                        <a14:foregroundMark x1="21482" y1="6825" x2="21482" y2="6825"/>
                        <a14:foregroundMark x1="23265" y1="7715" x2="23265" y2="7715"/>
                        <a14:foregroundMark x1="9662" y1="16320" x2="9662" y2="16320"/>
                        <a14:foregroundMark x1="9006" y1="21217" x2="9006" y2="21217"/>
                        <a14:foregroundMark x1="9850" y1="22552" x2="9850" y2="22552"/>
                        <a14:foregroundMark x1="9662" y1="20623" x2="9662" y2="20623"/>
                        <a14:foregroundMark x1="9568" y1="19585" x2="9568" y2="19585"/>
                        <a14:foregroundMark x1="20182" y1="16547" x2="20182" y2="16547"/>
                      </a14:backgroundRemoval>
                    </a14:imgEffect>
                  </a14:imgLayer>
                </a14:imgProps>
              </a:ext>
              <a:ext uri="{28A0092B-C50C-407E-A947-70E740481C1C}">
                <a14:useLocalDpi xmlns:a14="http://schemas.microsoft.com/office/drawing/2010/main" val="0"/>
              </a:ext>
            </a:extLst>
          </a:blip>
          <a:srcRect/>
          <a:stretch>
            <a:fillRect/>
          </a:stretch>
        </p:blipFill>
        <p:spPr bwMode="auto">
          <a:xfrm>
            <a:off x="5868144" y="4941168"/>
            <a:ext cx="2820064" cy="178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604448" y="6413266"/>
            <a:ext cx="501490" cy="400110"/>
          </a:xfrm>
          <a:prstGeom prst="rect">
            <a:avLst/>
          </a:prstGeom>
          <a:noFill/>
        </p:spPr>
        <p:txBody>
          <a:bodyPr wrap="square" rtlCol="1">
            <a:spAutoFit/>
          </a:bodyPr>
          <a:lstStyle/>
          <a:p>
            <a:r>
              <a:rPr lang="en-US" sz="2000" b="1" dirty="0">
                <a:solidFill>
                  <a:srgbClr val="FFC000"/>
                </a:solidFill>
              </a:rPr>
              <a:t>9</a:t>
            </a:r>
            <a:endParaRPr lang="he-IL" sz="2000" b="1" dirty="0">
              <a:solidFill>
                <a:srgbClr val="FFC000"/>
              </a:solidFill>
            </a:endParaRPr>
          </a:p>
        </p:txBody>
      </p:sp>
    </p:spTree>
    <p:extLst>
      <p:ext uri="{BB962C8B-B14F-4D97-AF65-F5344CB8AC3E}">
        <p14:creationId xmlns:p14="http://schemas.microsoft.com/office/powerpoint/2010/main" val="3015230273"/>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7113</TotalTime>
  <Words>1323</Words>
  <Application>Microsoft Office PowerPoint</Application>
  <PresentationFormat>‫הצגה על המסך (4:3)</PresentationFormat>
  <Paragraphs>144</Paragraphs>
  <Slides>26</Slides>
  <Notes>3</Notes>
  <HiddenSlides>0</HiddenSlides>
  <MMClips>0</MMClips>
  <ScaleCrop>false</ScaleCrop>
  <HeadingPairs>
    <vt:vector size="6" baseType="variant">
      <vt:variant>
        <vt:lpstr>גופנים בשימוש</vt:lpstr>
      </vt:variant>
      <vt:variant>
        <vt:i4>3</vt:i4>
      </vt:variant>
      <vt:variant>
        <vt:lpstr>ערכת נושא</vt:lpstr>
      </vt:variant>
      <vt:variant>
        <vt:i4>2</vt:i4>
      </vt:variant>
      <vt:variant>
        <vt:lpstr>כותרות שקופיות</vt:lpstr>
      </vt:variant>
      <vt:variant>
        <vt:i4>26</vt:i4>
      </vt:variant>
    </vt:vector>
  </HeadingPairs>
  <TitlesOfParts>
    <vt:vector size="31" baseType="lpstr">
      <vt:lpstr>Arial</vt:lpstr>
      <vt:lpstr>Calibri</vt:lpstr>
      <vt:lpstr>Cambria Math</vt:lpstr>
      <vt:lpstr>ערכת נושא Office</vt:lpstr>
      <vt:lpstr>Storyboard Layouts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WINDOWS-2017</dc:creator>
  <cp:lastModifiedBy>Ruth Israel</cp:lastModifiedBy>
  <cp:revision>99</cp:revision>
  <dcterms:created xsi:type="dcterms:W3CDTF">2021-06-11T05:31:14Z</dcterms:created>
  <dcterms:modified xsi:type="dcterms:W3CDTF">2021-06-28T11:33:02Z</dcterms:modified>
</cp:coreProperties>
</file>